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3"/>
  </p:notesMasterIdLst>
  <p:handoutMasterIdLst>
    <p:handoutMasterId r:id="rId14"/>
  </p:handoutMasterIdLst>
  <p:sldIdLst>
    <p:sldId id="2524" r:id="rId5"/>
    <p:sldId id="2538" r:id="rId6"/>
    <p:sldId id="2540" r:id="rId7"/>
    <p:sldId id="2535" r:id="rId8"/>
    <p:sldId id="2526" r:id="rId9"/>
    <p:sldId id="2527" r:id="rId10"/>
    <p:sldId id="2529" r:id="rId11"/>
    <p:sldId id="2528" r:id="rId12"/>
  </p:sldIdLst>
  <p:sldSz cx="12192000" cy="6858000"/>
  <p:notesSz cx="6797675" cy="9926638"/>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6408" autoAdjust="0"/>
  </p:normalViewPr>
  <p:slideViewPr>
    <p:cSldViewPr snapToGrid="0" snapToObjects="1" showGuides="1">
      <p:cViewPr varScale="1">
        <p:scale>
          <a:sx n="116" d="100"/>
          <a:sy n="116" d="100"/>
        </p:scale>
        <p:origin x="138" y="264"/>
      </p:cViewPr>
      <p:guideLst>
        <p:guide orient="horz" pos="2112"/>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45659" cy="498057"/>
          </a:xfrm>
          <a:prstGeom prst="rect">
            <a:avLst/>
          </a:prstGeom>
        </p:spPr>
        <p:txBody>
          <a:bodyPr vert="horz" lIns="88194" tIns="44097" rIns="88194" bIns="44097" rtlCol="0"/>
          <a:lstStyle>
            <a:lvl1pPr algn="l">
              <a:defRPr sz="1200"/>
            </a:lvl1pPr>
          </a:lstStyle>
          <a:p>
            <a:pPr rtl="0"/>
            <a:endParaRPr lang="de-DE" dirty="0"/>
          </a:p>
        </p:txBody>
      </p:sp>
      <p:sp>
        <p:nvSpPr>
          <p:cNvPr id="3" name="Datumsplatzhalter 2">
            <a:extLst>
              <a:ext uri="{FF2B5EF4-FFF2-40B4-BE49-F238E27FC236}">
                <a16:creationId xmlns:a16="http://schemas.microsoft.com/office/drawing/2014/main" id="{99C2A4FB-A56B-4413-A08B-0E9894B98B41}"/>
              </a:ext>
            </a:extLst>
          </p:cNvPr>
          <p:cNvSpPr>
            <a:spLocks noGrp="1"/>
          </p:cNvSpPr>
          <p:nvPr>
            <p:ph type="dt" sz="quarter" idx="1"/>
          </p:nvPr>
        </p:nvSpPr>
        <p:spPr>
          <a:xfrm>
            <a:off x="3850444" y="0"/>
            <a:ext cx="2945659" cy="498057"/>
          </a:xfrm>
          <a:prstGeom prst="rect">
            <a:avLst/>
          </a:prstGeom>
        </p:spPr>
        <p:txBody>
          <a:bodyPr vert="horz" lIns="88194" tIns="44097" rIns="88194" bIns="44097" rtlCol="0"/>
          <a:lstStyle>
            <a:lvl1pPr algn="r">
              <a:defRPr sz="1200"/>
            </a:lvl1pPr>
          </a:lstStyle>
          <a:p>
            <a:pPr rtl="0"/>
            <a:fld id="{CAFCC643-E8AD-4417-A99C-656F78BAEFD4}" type="datetime1">
              <a:rPr lang="de-DE" smtClean="0"/>
              <a:t>11.04.2022</a:t>
            </a:fld>
            <a:endParaRPr lang="de-DE" dirty="0"/>
          </a:p>
        </p:txBody>
      </p:sp>
      <p:sp>
        <p:nvSpPr>
          <p:cNvPr id="4" name="Fußzeilenplatzhalter 3">
            <a:extLst>
              <a:ext uri="{FF2B5EF4-FFF2-40B4-BE49-F238E27FC236}">
                <a16:creationId xmlns:a16="http://schemas.microsoft.com/office/drawing/2014/main" id="{A3977F36-950D-4655-BC4A-F80BE1DBF79A}"/>
              </a:ext>
            </a:extLst>
          </p:cNvPr>
          <p:cNvSpPr>
            <a:spLocks noGrp="1"/>
          </p:cNvSpPr>
          <p:nvPr>
            <p:ph type="ftr" sz="quarter" idx="2"/>
          </p:nvPr>
        </p:nvSpPr>
        <p:spPr>
          <a:xfrm>
            <a:off x="0" y="9428585"/>
            <a:ext cx="2945659" cy="498056"/>
          </a:xfrm>
          <a:prstGeom prst="rect">
            <a:avLst/>
          </a:prstGeom>
        </p:spPr>
        <p:txBody>
          <a:bodyPr vert="horz" lIns="88194" tIns="44097" rIns="88194" bIns="44097" rtlCol="0" anchor="b"/>
          <a:lstStyle>
            <a:lvl1pPr algn="l">
              <a:defRPr sz="1200"/>
            </a:lvl1pPr>
          </a:lstStyle>
          <a:p>
            <a:pPr rtl="0"/>
            <a:endParaRPr lang="de-DE" dirty="0"/>
          </a:p>
        </p:txBody>
      </p:sp>
      <p:sp>
        <p:nvSpPr>
          <p:cNvPr id="5" name="Foliennummernplatzhalt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50444" y="9428585"/>
            <a:ext cx="2945659" cy="498056"/>
          </a:xfrm>
          <a:prstGeom prst="rect">
            <a:avLst/>
          </a:prstGeom>
        </p:spPr>
        <p:txBody>
          <a:bodyPr vert="horz" lIns="88194" tIns="44097" rIns="88194" bIns="44097" rtlCol="0" anchor="b"/>
          <a:lstStyle>
            <a:lvl1pPr algn="r">
              <a:defRPr sz="1200"/>
            </a:lvl1pPr>
          </a:lstStyle>
          <a:p>
            <a:pPr rtl="0"/>
            <a:fld id="{8DA8A28B-0568-4092-BB1A-13C9B073E3A0}" type="slidenum">
              <a:rPr lang="de-DE" smtClean="0"/>
              <a:t>‹Nr.›</a:t>
            </a:fld>
            <a:endParaRPr lang="de-DE"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7"/>
          </a:xfrm>
          <a:prstGeom prst="rect">
            <a:avLst/>
          </a:prstGeom>
        </p:spPr>
        <p:txBody>
          <a:bodyPr vert="horz" lIns="88194" tIns="44097" rIns="88194" bIns="44097" rtlCol="0"/>
          <a:lstStyle>
            <a:lvl1pPr algn="l">
              <a:defRPr sz="1200"/>
            </a:lvl1pPr>
          </a:lstStyle>
          <a:p>
            <a:pPr rtl="0"/>
            <a:endParaRPr lang="de-DE" noProof="0" dirty="0"/>
          </a:p>
        </p:txBody>
      </p:sp>
      <p:sp>
        <p:nvSpPr>
          <p:cNvPr id="3" name="Datumsplatzhalter 2"/>
          <p:cNvSpPr>
            <a:spLocks noGrp="1"/>
          </p:cNvSpPr>
          <p:nvPr>
            <p:ph type="dt" idx="1"/>
          </p:nvPr>
        </p:nvSpPr>
        <p:spPr>
          <a:xfrm>
            <a:off x="3850444" y="0"/>
            <a:ext cx="2945659" cy="498057"/>
          </a:xfrm>
          <a:prstGeom prst="rect">
            <a:avLst/>
          </a:prstGeom>
        </p:spPr>
        <p:txBody>
          <a:bodyPr vert="horz" lIns="88194" tIns="44097" rIns="88194" bIns="44097" rtlCol="0"/>
          <a:lstStyle>
            <a:lvl1pPr algn="r">
              <a:defRPr sz="1200"/>
            </a:lvl1pPr>
          </a:lstStyle>
          <a:p>
            <a:fld id="{2E404230-D31A-4094-BC02-857F30756355}" type="datetime1">
              <a:rPr lang="de-DE" smtClean="0"/>
              <a:pPr/>
              <a:t>11.04.2022</a:t>
            </a:fld>
            <a:endParaRPr lang="de-DE"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88194" tIns="44097" rIns="88194" bIns="44097" rtlCol="0" anchor="ctr"/>
          <a:lstStyle/>
          <a:p>
            <a:pPr rtl="0"/>
            <a:endParaRPr lang="de-DE" noProof="0" dirty="0"/>
          </a:p>
        </p:txBody>
      </p:sp>
      <p:sp>
        <p:nvSpPr>
          <p:cNvPr id="5" name="Notizenplatzhalter 4"/>
          <p:cNvSpPr>
            <a:spLocks noGrp="1"/>
          </p:cNvSpPr>
          <p:nvPr>
            <p:ph type="body" sz="quarter" idx="3"/>
          </p:nvPr>
        </p:nvSpPr>
        <p:spPr>
          <a:xfrm>
            <a:off x="679768" y="4777195"/>
            <a:ext cx="5438140" cy="3908614"/>
          </a:xfrm>
          <a:prstGeom prst="rect">
            <a:avLst/>
          </a:prstGeom>
        </p:spPr>
        <p:txBody>
          <a:bodyPr vert="horz" lIns="88194" tIns="44097" rIns="88194" bIns="44097"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9428585"/>
            <a:ext cx="2945659" cy="498056"/>
          </a:xfrm>
          <a:prstGeom prst="rect">
            <a:avLst/>
          </a:prstGeom>
        </p:spPr>
        <p:txBody>
          <a:bodyPr vert="horz" lIns="88194" tIns="44097" rIns="88194" bIns="44097"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50444" y="9428585"/>
            <a:ext cx="2945659" cy="498056"/>
          </a:xfrm>
          <a:prstGeom prst="rect">
            <a:avLst/>
          </a:prstGeom>
        </p:spPr>
        <p:txBody>
          <a:bodyPr vert="horz" lIns="88194" tIns="44097" rIns="88194" bIns="44097" rtlCol="0" anchor="b"/>
          <a:lstStyle>
            <a:lvl1pPr algn="r">
              <a:defRPr sz="1200"/>
            </a:lvl1pPr>
          </a:lstStyle>
          <a:p>
            <a:pPr rtl="0"/>
            <a:fld id="{3CFA0038-7055-434C-B6C4-B8C69565C600}" type="slidenum">
              <a:rPr lang="de-DE" noProof="0" smtClean="0"/>
              <a:t>‹Nr.›</a:t>
            </a:fld>
            <a:endParaRPr lang="de-DE" noProof="0"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900" y="744538"/>
            <a:ext cx="6619875" cy="3724275"/>
          </a:xfrm>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a:xfrm>
            <a:off x="3850444" y="9428585"/>
            <a:ext cx="2945659" cy="498056"/>
          </a:xfrm>
        </p:spPr>
        <p:txBody>
          <a:bodyPr rtlCol="0"/>
          <a:lstStyle/>
          <a:p>
            <a:pPr rtl="0"/>
            <a:fld id="{3CFA0038-7055-434C-B6C4-B8C69565C600}" type="slidenum">
              <a:rPr lang="de-DE" smtClean="0"/>
              <a:t>1</a:t>
            </a:fld>
            <a:endParaRPr lang="de-DE" dirty="0"/>
          </a:p>
        </p:txBody>
      </p:sp>
    </p:spTree>
    <p:extLst>
      <p:ext uri="{BB962C8B-B14F-4D97-AF65-F5344CB8AC3E}">
        <p14:creationId xmlns:p14="http://schemas.microsoft.com/office/powerpoint/2010/main" val="324966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rtlCol="0" anchor="t">
            <a:noAutofit/>
          </a:bodyPr>
          <a:lstStyle>
            <a:lvl1pPr marL="0" indent="0" algn="ctr">
              <a:buNone/>
              <a:defRPr/>
            </a:lvl1pPr>
          </a:lstStyle>
          <a:p>
            <a:pPr rtl="0"/>
            <a:r>
              <a:rPr lang="de-DE" noProof="0"/>
              <a:t>Bild durch Klicken auf Symbol hinzufügen</a:t>
            </a:r>
            <a:endParaRPr lang="de-DE" noProof="0" dirty="0"/>
          </a:p>
        </p:txBody>
      </p:sp>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rtlCol="0" anchor="b">
            <a:noAutofit/>
          </a:bodyPr>
          <a:lstStyle>
            <a:lvl1pPr>
              <a:defRPr sz="6000"/>
            </a:lvl1pPr>
          </a:lstStyle>
          <a:p>
            <a:pPr rtl="0"/>
            <a:r>
              <a:rPr lang="de-DE" noProof="0" dirty="0"/>
              <a:t>TITELMASTER DURCH KLICKEN BEARBEITEN</a:t>
            </a:r>
          </a:p>
        </p:txBody>
      </p:sp>
      <p:sp>
        <p:nvSpPr>
          <p:cNvPr id="13" name="Textplatzhalt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rtlCol="0">
            <a:normAutofit/>
          </a:bodyPr>
          <a:lstStyle>
            <a:lvl1pPr marL="0" indent="0">
              <a:buNone/>
              <a:defRPr sz="1600" spc="300"/>
            </a:lvl1pPr>
          </a:lstStyle>
          <a:p>
            <a:pPr lvl="0" rtl="0"/>
            <a:r>
              <a:rPr lang="de-DE" noProof="0" dirty="0"/>
              <a:t>HIER WEBSITE EINFÜGEN</a:t>
            </a:r>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rtlCol="0" anchor="b">
            <a:noAutofit/>
          </a:bodyPr>
          <a:lstStyle>
            <a:lvl1pPr>
              <a:defRPr sz="6000"/>
            </a:lvl1pPr>
          </a:lstStyle>
          <a:p>
            <a:pPr rtl="0"/>
            <a:r>
              <a:rPr lang="de-DE" noProof="0" dirty="0"/>
              <a:t>TITELMASTER DURCH KLICKEN BEARBEITEN</a:t>
            </a:r>
          </a:p>
        </p:txBody>
      </p:sp>
      <p:sp>
        <p:nvSpPr>
          <p:cNvPr id="5" name="Untertitel 2">
            <a:extLst>
              <a:ext uri="{FF2B5EF4-FFF2-40B4-BE49-F238E27FC236}">
                <a16:creationId xmlns:a16="http://schemas.microsoft.com/office/drawing/2014/main" id="{CB11A616-4D84-4BF3-86C7-9F1BBDAD3A83}"/>
              </a:ext>
            </a:extLst>
          </p:cNvPr>
          <p:cNvSpPr>
            <a:spLocks noGrp="1"/>
          </p:cNvSpPr>
          <p:nvPr>
            <p:ph type="subTitle" idx="1"/>
          </p:nvPr>
        </p:nvSpPr>
        <p:spPr>
          <a:xfrm>
            <a:off x="838200" y="5486400"/>
            <a:ext cx="6548438" cy="697584"/>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Master-Untertitelformat bearbeiten</a:t>
            </a:r>
            <a:endParaRPr lang="de-DE" noProof="0" dirty="0"/>
          </a:p>
        </p:txBody>
      </p:sp>
    </p:spTree>
    <p:extLst>
      <p:ext uri="{BB962C8B-B14F-4D97-AF65-F5344CB8AC3E}">
        <p14:creationId xmlns:p14="http://schemas.microsoft.com/office/powerpoint/2010/main" val="344272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rtlCol="0" anchor="b">
            <a:normAutofit/>
          </a:bodyPr>
          <a:lstStyle>
            <a:lvl1pPr>
              <a:defRPr sz="4800"/>
            </a:lvl1pPr>
          </a:lstStyle>
          <a:p>
            <a:pPr rtl="0"/>
            <a:r>
              <a:rPr lang="de-DE" noProof="0" dirty="0"/>
              <a:t>TITELMASTERFORMAT DURCH KLICKEN BEARBEITEN</a:t>
            </a:r>
          </a:p>
        </p:txBody>
      </p:sp>
      <p:sp>
        <p:nvSpPr>
          <p:cNvPr id="3" name="Textplatzhalt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rtlCol="0">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dirty="0"/>
              <a:t>TEXTMASTERFORMATE BEARBEITEN</a:t>
            </a:r>
          </a:p>
        </p:txBody>
      </p:sp>
    </p:spTree>
    <p:extLst>
      <p:ext uri="{BB962C8B-B14F-4D97-AF65-F5344CB8AC3E}">
        <p14:creationId xmlns:p14="http://schemas.microsoft.com/office/powerpoint/2010/main" val="3034744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5356FC21-A32D-44DC-BED7-08CEBB3B9090}"/>
              </a:ext>
            </a:extLst>
          </p:cNvPr>
          <p:cNvSpPr>
            <a:spLocks noGrp="1"/>
          </p:cNvSpPr>
          <p:nvPr>
            <p:ph type="ftr" sz="quarter" idx="10"/>
          </p:nvPr>
        </p:nvSpPr>
        <p:spPr>
          <a:xfrm>
            <a:off x="4038600" y="6356350"/>
            <a:ext cx="4114800" cy="365125"/>
          </a:xfrm>
          <a:prstGeom prst="rect">
            <a:avLst/>
          </a:prstGeom>
        </p:spPr>
        <p:txBody>
          <a:bodyPr rtlCol="0"/>
          <a:lstStyle/>
          <a:p>
            <a:pPr rtl="0"/>
            <a:r>
              <a:rPr lang="de-DE" noProof="0" dirty="0"/>
              <a:t>Fußzeile hinzufügen</a:t>
            </a:r>
          </a:p>
        </p:txBody>
      </p:sp>
      <p:sp>
        <p:nvSpPr>
          <p:cNvPr id="9" name="Titel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rtlCol="0"/>
          <a:lstStyle/>
          <a:p>
            <a:pPr rtl="0"/>
            <a:r>
              <a:rPr lang="de-DE" noProof="0"/>
              <a:t>Mastertitelformat bearbeiten</a:t>
            </a:r>
            <a:endParaRPr lang="de-DE" noProof="0" dirty="0"/>
          </a:p>
        </p:txBody>
      </p:sp>
    </p:spTree>
    <p:extLst>
      <p:ext uri="{BB962C8B-B14F-4D97-AF65-F5344CB8AC3E}">
        <p14:creationId xmlns:p14="http://schemas.microsoft.com/office/powerpoint/2010/main" val="865092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5356FC21-A32D-44DC-BED7-08CEBB3B9090}"/>
              </a:ext>
            </a:extLst>
          </p:cNvPr>
          <p:cNvSpPr>
            <a:spLocks noGrp="1"/>
          </p:cNvSpPr>
          <p:nvPr>
            <p:ph type="ftr" sz="quarter" idx="10"/>
          </p:nvPr>
        </p:nvSpPr>
        <p:spPr>
          <a:xfrm>
            <a:off x="4038600" y="6356350"/>
            <a:ext cx="4114800" cy="365125"/>
          </a:xfrm>
          <a:prstGeom prst="rect">
            <a:avLst/>
          </a:prstGeom>
        </p:spPr>
        <p:txBody>
          <a:bodyPr rtlCol="0"/>
          <a:lstStyle/>
          <a:p>
            <a:pPr rtl="0"/>
            <a:r>
              <a:rPr lang="de-DE" noProof="0" dirty="0"/>
              <a:t>Fußzeile hinzufügen</a:t>
            </a:r>
          </a:p>
        </p:txBody>
      </p:sp>
      <p:sp>
        <p:nvSpPr>
          <p:cNvPr id="9" name="Titel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rtlCol="0"/>
          <a:lstStyle/>
          <a:p>
            <a:pPr rtl="0"/>
            <a:r>
              <a:rPr lang="de-DE" noProof="0"/>
              <a:t>Mastertitelformat bearbeiten</a:t>
            </a:r>
            <a:endParaRPr lang="de-DE" noProof="0" dirty="0"/>
          </a:p>
        </p:txBody>
      </p:sp>
      <p:sp>
        <p:nvSpPr>
          <p:cNvPr id="3" name="Textplatzhalter 2">
            <a:extLst>
              <a:ext uri="{FF2B5EF4-FFF2-40B4-BE49-F238E27FC236}">
                <a16:creationId xmlns:a16="http://schemas.microsoft.com/office/drawing/2014/main" id="{6B5E0DD3-854B-420F-ADA1-DED8ADDCC3A8}"/>
              </a:ext>
            </a:extLst>
          </p:cNvPr>
          <p:cNvSpPr>
            <a:spLocks noGrp="1"/>
          </p:cNvSpPr>
          <p:nvPr>
            <p:ph type="body" sz="quarter" idx="11"/>
          </p:nvPr>
        </p:nvSpPr>
        <p:spPr>
          <a:xfrm>
            <a:off x="1554163" y="2062956"/>
            <a:ext cx="9083675" cy="2732088"/>
          </a:xfrm>
        </p:spPr>
        <p:txBody>
          <a:bodyPr rtlCol="0" anchor="ctr">
            <a:normAutofit/>
          </a:bodyPr>
          <a:lstStyle>
            <a:lvl1pPr marL="0" indent="0" algn="ctr">
              <a:buNone/>
              <a:defRPr sz="6000"/>
            </a:lvl1pPr>
            <a:lvl2pPr marL="457200" indent="0">
              <a:buNone/>
              <a:defRPr/>
            </a:lvl2pPr>
          </a:lstStyle>
          <a:p>
            <a:pPr lvl="0" rtl="0"/>
            <a:r>
              <a:rPr lang="de-DE" noProof="0"/>
              <a:t>Mastertextformat bearbeiten</a:t>
            </a:r>
          </a:p>
        </p:txBody>
      </p:sp>
    </p:spTree>
    <p:extLst>
      <p:ext uri="{BB962C8B-B14F-4D97-AF65-F5344CB8AC3E}">
        <p14:creationId xmlns:p14="http://schemas.microsoft.com/office/powerpoint/2010/main" val="1181346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0"/>
            <a:ext cx="10896600" cy="893218"/>
          </a:xfrm>
        </p:spPr>
        <p:txBody>
          <a:bodyPr rtlCol="0" anchor="b">
            <a:noAutofit/>
          </a:bodyPr>
          <a:lstStyle>
            <a:lvl1pPr algn="ctr">
              <a:defRPr sz="3300"/>
            </a:lvl1pPr>
          </a:lstStyle>
          <a:p>
            <a:pPr rtl="0"/>
            <a:r>
              <a:rPr lang="de-DE" noProof="0" dirty="0"/>
              <a:t>TITELMASTERFORMAT DURCH KLICKEN BEARBEITEN</a:t>
            </a:r>
          </a:p>
        </p:txBody>
      </p:sp>
      <p:sp>
        <p:nvSpPr>
          <p:cNvPr id="7" name="Inhaltsplatzhalter 5">
            <a:extLst>
              <a:ext uri="{FF2B5EF4-FFF2-40B4-BE49-F238E27FC236}">
                <a16:creationId xmlns:a16="http://schemas.microsoft.com/office/drawing/2014/main" id="{D75C1F3A-BBBB-2946-BF9D-CD1C4898C830}"/>
              </a:ext>
            </a:extLst>
          </p:cNvPr>
          <p:cNvSpPr>
            <a:spLocks noGrp="1"/>
          </p:cNvSpPr>
          <p:nvPr>
            <p:ph sz="quarter" idx="10"/>
          </p:nvPr>
        </p:nvSpPr>
        <p:spPr>
          <a:xfrm>
            <a:off x="838200" y="1690688"/>
            <a:ext cx="10896600" cy="4862512"/>
          </a:xfrm>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11" name="Textplatzhalt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914483"/>
            <a:ext cx="10896600" cy="602887"/>
          </a:xfrm>
        </p:spPr>
        <p:txBody>
          <a:bodyPr rtlCol="0"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rtl="0"/>
            <a:r>
              <a:rPr lang="de-DE" noProof="0" dirty="0"/>
              <a:t>UNTERTITEL HIER EINFÜGEN</a:t>
            </a:r>
          </a:p>
        </p:txBody>
      </p:sp>
    </p:spTree>
    <p:extLst>
      <p:ext uri="{BB962C8B-B14F-4D97-AF65-F5344CB8AC3E}">
        <p14:creationId xmlns:p14="http://schemas.microsoft.com/office/powerpoint/2010/main" val="850829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5356FC21-A32D-44DC-BED7-08CEBB3B9090}"/>
              </a:ext>
            </a:extLst>
          </p:cNvPr>
          <p:cNvSpPr>
            <a:spLocks noGrp="1"/>
          </p:cNvSpPr>
          <p:nvPr>
            <p:ph type="ftr" sz="quarter" idx="10"/>
          </p:nvPr>
        </p:nvSpPr>
        <p:spPr>
          <a:xfrm>
            <a:off x="4038600" y="6356350"/>
            <a:ext cx="4114800" cy="365125"/>
          </a:xfrm>
          <a:prstGeom prst="rect">
            <a:avLst/>
          </a:prstGeom>
        </p:spPr>
        <p:txBody>
          <a:bodyPr rtlCol="0"/>
          <a:lstStyle/>
          <a:p>
            <a:pPr rtl="0"/>
            <a:r>
              <a:rPr lang="de-DE" noProof="0" dirty="0"/>
              <a:t>Fußzeile hinzufügen</a:t>
            </a:r>
          </a:p>
        </p:txBody>
      </p:sp>
      <p:sp>
        <p:nvSpPr>
          <p:cNvPr id="9" name="Titel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rtlCol="0" anchor="b"/>
          <a:lstStyle/>
          <a:p>
            <a:pPr rtl="0"/>
            <a:r>
              <a:rPr lang="de-DE" noProof="0"/>
              <a:t>Mastertitelformat bearbeiten</a:t>
            </a:r>
            <a:endParaRPr lang="de-DE" noProof="0" dirty="0"/>
          </a:p>
        </p:txBody>
      </p:sp>
      <p:sp>
        <p:nvSpPr>
          <p:cNvPr id="4" name="Inhaltsplatzhalter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Textplatzhalt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Tree>
    <p:extLst>
      <p:ext uri="{BB962C8B-B14F-4D97-AF65-F5344CB8AC3E}">
        <p14:creationId xmlns:p14="http://schemas.microsoft.com/office/powerpoint/2010/main" val="3386122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nhalt mit Beschriftung">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5356FC21-A32D-44DC-BED7-08CEBB3B9090}"/>
              </a:ext>
            </a:extLst>
          </p:cNvPr>
          <p:cNvSpPr>
            <a:spLocks noGrp="1"/>
          </p:cNvSpPr>
          <p:nvPr>
            <p:ph type="ftr" sz="quarter" idx="10"/>
          </p:nvPr>
        </p:nvSpPr>
        <p:spPr>
          <a:xfrm>
            <a:off x="4038600" y="6356350"/>
            <a:ext cx="4114800" cy="365125"/>
          </a:xfrm>
          <a:prstGeom prst="rect">
            <a:avLst/>
          </a:prstGeom>
        </p:spPr>
        <p:txBody>
          <a:bodyPr rtlCol="0"/>
          <a:lstStyle/>
          <a:p>
            <a:pPr rtl="0"/>
            <a:r>
              <a:rPr lang="de-DE" noProof="0" dirty="0"/>
              <a:t>Fußzeile hinzufügen</a:t>
            </a:r>
          </a:p>
        </p:txBody>
      </p:sp>
      <p:sp>
        <p:nvSpPr>
          <p:cNvPr id="9" name="Titel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rtlCol="0" anchor="b"/>
          <a:lstStyle/>
          <a:p>
            <a:pPr rtl="0"/>
            <a:r>
              <a:rPr lang="de-DE" noProof="0"/>
              <a:t>Mastertitelformat bearbeiten</a:t>
            </a:r>
            <a:endParaRPr lang="de-DE" noProof="0" dirty="0"/>
          </a:p>
        </p:txBody>
      </p:sp>
      <p:sp>
        <p:nvSpPr>
          <p:cNvPr id="5" name="Textplatzhalt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Mastertextformat bearbeiten</a:t>
            </a:r>
          </a:p>
        </p:txBody>
      </p:sp>
      <p:sp>
        <p:nvSpPr>
          <p:cNvPr id="7" name="Bildplatzhalter 2">
            <a:extLst>
              <a:ext uri="{FF2B5EF4-FFF2-40B4-BE49-F238E27FC236}">
                <a16:creationId xmlns:a16="http://schemas.microsoft.com/office/drawing/2014/main" id="{B04B7B3E-1EE1-4212-9F4F-0C7DC6C1584F}"/>
              </a:ext>
            </a:extLst>
          </p:cNvPr>
          <p:cNvSpPr>
            <a:spLocks noGrp="1"/>
          </p:cNvSpPr>
          <p:nvPr>
            <p:ph type="pic" idx="11"/>
          </p:nvPr>
        </p:nvSpPr>
        <p:spPr>
          <a:xfrm>
            <a:off x="5180012" y="987426"/>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Bild durch Klicken auf Symbol hinzufügen</a:t>
            </a:r>
            <a:endParaRPr lang="de-DE" noProof="0" dirty="0"/>
          </a:p>
        </p:txBody>
      </p:sp>
    </p:spTree>
    <p:extLst>
      <p:ext uri="{BB962C8B-B14F-4D97-AF65-F5344CB8AC3E}">
        <p14:creationId xmlns:p14="http://schemas.microsoft.com/office/powerpoint/2010/main" val="3259013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andloses Foto">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0"/>
            <a:ext cx="12192000" cy="6858000"/>
          </a:xfrm>
          <a:solidFill>
            <a:schemeClr val="bg1">
              <a:lumMod val="95000"/>
            </a:schemeClr>
          </a:solidFill>
        </p:spPr>
        <p:txBody>
          <a:bodyPr rtlCol="0" anchor="ctr">
            <a:normAutofit/>
          </a:bodyPr>
          <a:lstStyle>
            <a:lvl1pPr marL="0" indent="0" algn="ctr">
              <a:buNone/>
              <a:defRPr sz="1400"/>
            </a:lvl1pPr>
          </a:lstStyle>
          <a:p>
            <a:pPr rtl="0"/>
            <a:r>
              <a:rPr lang="de-DE" noProof="0"/>
              <a:t>Bild durch Klicken auf Symbol hinzufügen</a:t>
            </a:r>
            <a:endParaRPr lang="de-DE" noProof="0" dirty="0"/>
          </a:p>
        </p:txBody>
      </p:sp>
    </p:spTree>
    <p:extLst>
      <p:ext uri="{BB962C8B-B14F-4D97-AF65-F5344CB8AC3E}">
        <p14:creationId xmlns:p14="http://schemas.microsoft.com/office/powerpoint/2010/main" val="911825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nksagungsfolie">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03EE4273-5B11-44D2-BB30-AB361AEA564E}"/>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rtlCol="0" anchor="t">
            <a:noAutofit/>
          </a:bodyPr>
          <a:lstStyle>
            <a:lvl1pPr marL="0" indent="0" algn="ctr">
              <a:buNone/>
              <a:defRPr/>
            </a:lvl1pPr>
          </a:lstStyle>
          <a:p>
            <a:pPr rtl="0"/>
            <a:r>
              <a:rPr lang="de-DE" noProof="0"/>
              <a:t>Bild durch Klicken auf Symbol hinzufügen</a:t>
            </a:r>
            <a:endParaRPr lang="de-DE" noProof="0" dirty="0"/>
          </a:p>
        </p:txBody>
      </p:sp>
      <p:sp>
        <p:nvSpPr>
          <p:cNvPr id="6" name="Titel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3072985"/>
            <a:ext cx="6548438" cy="2413416"/>
          </a:xfrm>
        </p:spPr>
        <p:txBody>
          <a:bodyPr rtlCol="0" anchor="b">
            <a:noAutofit/>
          </a:bodyPr>
          <a:lstStyle>
            <a:lvl1pPr>
              <a:defRPr sz="6000"/>
            </a:lvl1pPr>
          </a:lstStyle>
          <a:p>
            <a:pPr rtl="0"/>
            <a:r>
              <a:rPr lang="de-DE" noProof="0" dirty="0"/>
              <a:t>TITELMASTER DURCH KLICKEN BEARBEITEN</a:t>
            </a:r>
          </a:p>
        </p:txBody>
      </p:sp>
      <p:sp>
        <p:nvSpPr>
          <p:cNvPr id="13" name="Textplatzhalt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199" y="5486401"/>
            <a:ext cx="6548439" cy="304800"/>
          </a:xfrm>
        </p:spPr>
        <p:txBody>
          <a:bodyPr rtlCol="0">
            <a:normAutofit/>
          </a:bodyPr>
          <a:lstStyle>
            <a:lvl1pPr marL="0" indent="0">
              <a:buNone/>
              <a:defRPr sz="1600" spc="300"/>
            </a:lvl1pPr>
          </a:lstStyle>
          <a:p>
            <a:pPr lvl="0" rtl="0"/>
            <a:r>
              <a:rPr lang="de-DE" noProof="0" dirty="0"/>
              <a:t>HIER WEBSITE EINFÜGEN</a:t>
            </a:r>
          </a:p>
        </p:txBody>
      </p:sp>
    </p:spTree>
    <p:extLst>
      <p:ext uri="{BB962C8B-B14F-4D97-AF65-F5344CB8AC3E}">
        <p14:creationId xmlns:p14="http://schemas.microsoft.com/office/powerpoint/2010/main" val="1506622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nunterteiler mit Bild">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rtlCol="0">
            <a:noAutofit/>
          </a:bodyPr>
          <a:lstStyle>
            <a:lvl1pPr marL="0" indent="0" algn="ctr">
              <a:buNone/>
              <a:defRPr sz="1400"/>
            </a:lvl1pPr>
          </a:lstStyle>
          <a:p>
            <a:pPr rtl="0"/>
            <a:r>
              <a:rPr lang="de-DE" noProof="0"/>
              <a:t>Bild durch Klicken auf Symbol hinzufügen</a:t>
            </a:r>
            <a:endParaRPr lang="de-DE" noProof="0" dirty="0"/>
          </a:p>
        </p:txBody>
      </p:sp>
      <p:sp>
        <p:nvSpPr>
          <p:cNvPr id="2" name="Titel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rtlCol="0" anchor="b">
            <a:normAutofit/>
          </a:bodyPr>
          <a:lstStyle>
            <a:lvl1pPr>
              <a:defRPr sz="4800"/>
            </a:lvl1pPr>
          </a:lstStyle>
          <a:p>
            <a:pPr rtl="0"/>
            <a:r>
              <a:rPr lang="de-DE" noProof="0" dirty="0"/>
              <a:t>TITELMASTERFORMAT DURCH KLICKEN BEARBEITEN</a:t>
            </a:r>
          </a:p>
        </p:txBody>
      </p:sp>
      <p:sp>
        <p:nvSpPr>
          <p:cNvPr id="3" name="Textplatzhalt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rtlCol="0">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dirty="0"/>
              <a:t>TEXTMASTERFORMATE BEARBEITEN</a:t>
            </a:r>
          </a:p>
        </p:txBody>
      </p:sp>
    </p:spTree>
    <p:extLst>
      <p:ext uri="{BB962C8B-B14F-4D97-AF65-F5344CB8AC3E}">
        <p14:creationId xmlns:p14="http://schemas.microsoft.com/office/powerpoint/2010/main" val="113273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lienunterteiler 2">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rtlCol="0" anchor="t">
            <a:noAutofit/>
          </a:bodyPr>
          <a:lstStyle>
            <a:lvl1pPr marL="0" indent="0" algn="ctr">
              <a:buNone/>
              <a:defRPr sz="1400"/>
            </a:lvl1pPr>
          </a:lstStyle>
          <a:p>
            <a:pPr rtl="0"/>
            <a:r>
              <a:rPr lang="de-DE" noProof="0"/>
              <a:t>Bild durch Klicken auf Symbol hinzufügen</a:t>
            </a:r>
            <a:endParaRPr lang="de-DE" noProof="0" dirty="0"/>
          </a:p>
        </p:txBody>
      </p:sp>
      <p:sp>
        <p:nvSpPr>
          <p:cNvPr id="12" name="Titel 1">
            <a:extLst>
              <a:ext uri="{FF2B5EF4-FFF2-40B4-BE49-F238E27FC236}">
                <a16:creationId xmlns:a16="http://schemas.microsoft.com/office/drawing/2014/main" id="{D985175C-7C48-9449-9A0A-088E9BCAE9BE}"/>
              </a:ext>
            </a:extLst>
          </p:cNvPr>
          <p:cNvSpPr>
            <a:spLocks noGrp="1"/>
          </p:cNvSpPr>
          <p:nvPr>
            <p:ph type="title" hasCustomPrompt="1"/>
          </p:nvPr>
        </p:nvSpPr>
        <p:spPr>
          <a:xfrm>
            <a:off x="1148373" y="3259237"/>
            <a:ext cx="5445858" cy="2852737"/>
          </a:xfrm>
        </p:spPr>
        <p:txBody>
          <a:bodyPr rtlCol="0" anchor="b">
            <a:normAutofit/>
          </a:bodyPr>
          <a:lstStyle>
            <a:lvl1pPr>
              <a:defRPr sz="4800"/>
            </a:lvl1pPr>
          </a:lstStyle>
          <a:p>
            <a:pPr rtl="0"/>
            <a:r>
              <a:rPr lang="de-DE" noProof="0" dirty="0"/>
              <a:t>TITELMASTERFORMAT DURCH KLICKEN BEARBEITEN</a:t>
            </a:r>
          </a:p>
        </p:txBody>
      </p:sp>
      <p:sp>
        <p:nvSpPr>
          <p:cNvPr id="13" name="Textplatzhalt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148373" y="6138962"/>
            <a:ext cx="5445858" cy="580815"/>
          </a:xfrm>
        </p:spPr>
        <p:txBody>
          <a:bodyPr rtlCol="0">
            <a:normAutofit/>
          </a:bodyPr>
          <a:lstStyle>
            <a:lvl1pPr marL="0" indent="0">
              <a:buNone/>
              <a:defRPr sz="1800" b="0" i="0" spc="300">
                <a:solidFill>
                  <a:schemeClr val="tx2"/>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dirty="0"/>
              <a:t>TEXTMASTERFORMATE BEARBEITEN</a:t>
            </a:r>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und Inhalt 2">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838200" y="0"/>
            <a:ext cx="5257800" cy="6858000"/>
          </a:xfrm>
          <a:solidFill>
            <a:schemeClr val="bg1">
              <a:lumMod val="95000"/>
            </a:schemeClr>
          </a:solidFill>
        </p:spPr>
        <p:txBody>
          <a:bodyPr rtlCol="0" anchor="ctr">
            <a:normAutofit/>
          </a:bodyPr>
          <a:lstStyle>
            <a:lvl1pPr marL="0" indent="0" algn="ctr">
              <a:buNone/>
              <a:defRPr sz="1400"/>
            </a:lvl1pPr>
          </a:lstStyle>
          <a:p>
            <a:pPr rtl="0"/>
            <a:r>
              <a:rPr lang="de-DE" noProof="0"/>
              <a:t>Bild durch Klicken auf Symbol hinzufügen</a:t>
            </a:r>
            <a:endParaRPr lang="de-DE" noProof="0" dirty="0"/>
          </a:p>
        </p:txBody>
      </p:sp>
    </p:spTree>
    <p:extLst>
      <p:ext uri="{BB962C8B-B14F-4D97-AF65-F5344CB8AC3E}">
        <p14:creationId xmlns:p14="http://schemas.microsoft.com/office/powerpoint/2010/main" val="1437461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inzelnes Bild">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rtlCol="0">
            <a:noAutofit/>
          </a:bodyPr>
          <a:lstStyle>
            <a:lvl1pPr marL="0" indent="0" algn="ctr">
              <a:buNone/>
              <a:defRPr/>
            </a:lvl1pPr>
          </a:lstStyle>
          <a:p>
            <a:pPr rtl="0"/>
            <a:r>
              <a:rPr lang="de-DE" noProof="0"/>
              <a:t>Bild durch Klicken auf Symbol hinzufügen</a:t>
            </a:r>
            <a:endParaRPr lang="de-DE" noProof="0" dirty="0"/>
          </a:p>
        </p:txBody>
      </p:sp>
      <p:sp>
        <p:nvSpPr>
          <p:cNvPr id="5" name="Textplatzhalt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rtlCol="0">
            <a:normAutofit/>
          </a:bodyPr>
          <a:lstStyle>
            <a:lvl1pPr marL="0" indent="0" algn="ctr">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rtl="0"/>
            <a:r>
              <a:rPr lang="de-DE" noProof="0" dirty="0"/>
              <a:t>Beschriftung hier einfügen</a:t>
            </a:r>
          </a:p>
        </p:txBody>
      </p:sp>
      <p:sp>
        <p:nvSpPr>
          <p:cNvPr id="6" name="Titel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rtlCol="0">
            <a:normAutofit/>
          </a:bodyPr>
          <a:lstStyle>
            <a:lvl1pPr algn="ctr">
              <a:defRPr sz="2800"/>
            </a:lvl1pPr>
          </a:lstStyle>
          <a:p>
            <a:pPr rtl="0"/>
            <a:r>
              <a:rPr lang="de-DE" noProof="0" dirty="0"/>
              <a:t>TITEL HIER EINFÜGEN</a:t>
            </a:r>
          </a:p>
        </p:txBody>
      </p:sp>
    </p:spTree>
    <p:extLst>
      <p:ext uri="{BB962C8B-B14F-4D97-AF65-F5344CB8AC3E}">
        <p14:creationId xmlns:p14="http://schemas.microsoft.com/office/powerpoint/2010/main" val="1565262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Bild">
    <p:spTree>
      <p:nvGrpSpPr>
        <p:cNvPr id="1" name=""/>
        <p:cNvGrpSpPr/>
        <p:nvPr/>
      </p:nvGrpSpPr>
      <p:grpSpPr>
        <a:xfrm>
          <a:off x="0" y="0"/>
          <a:ext cx="0" cy="0"/>
          <a:chOff x="0" y="0"/>
          <a:chExt cx="0" cy="0"/>
        </a:xfrm>
      </p:grpSpPr>
      <p:sp>
        <p:nvSpPr>
          <p:cNvPr id="8" name="Bildplatzhalter 2"/>
          <p:cNvSpPr>
            <a:spLocks noGrp="1"/>
          </p:cNvSpPr>
          <p:nvPr>
            <p:ph type="pic" sz="quarter" idx="14"/>
          </p:nvPr>
        </p:nvSpPr>
        <p:spPr>
          <a:xfrm>
            <a:off x="838200" y="2627"/>
            <a:ext cx="11353799" cy="4631365"/>
          </a:xfrm>
          <a:solidFill>
            <a:schemeClr val="bg1">
              <a:lumMod val="95000"/>
            </a:schemeClr>
          </a:solidFill>
        </p:spPr>
        <p:txBody>
          <a:bodyPr rtlCol="0">
            <a:normAutofit/>
          </a:bodyPr>
          <a:lstStyle>
            <a:lvl1pPr marL="0" indent="0" algn="ctr">
              <a:buNone/>
              <a:defRPr sz="1400"/>
            </a:lvl1pPr>
          </a:lstStyle>
          <a:p>
            <a:pPr rtl="0"/>
            <a:r>
              <a:rPr lang="de-DE" noProof="0"/>
              <a:t>Bild durch Klicken auf Symbol hinzufügen</a:t>
            </a:r>
            <a:endParaRPr lang="de-DE" noProof="0" dirty="0"/>
          </a:p>
        </p:txBody>
      </p:sp>
      <p:sp>
        <p:nvSpPr>
          <p:cNvPr id="15" name="Rechteck 14">
            <a:extLst>
              <a:ext uri="{FF2B5EF4-FFF2-40B4-BE49-F238E27FC236}">
                <a16:creationId xmlns:a16="http://schemas.microsoft.com/office/drawing/2014/main" id="{725A2246-7A52-3649-8FE5-C14CAE4F551F}"/>
              </a:ext>
            </a:extLst>
          </p:cNvPr>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16" name="Rechteck 15">
            <a:extLst>
              <a:ext uri="{FF2B5EF4-FFF2-40B4-BE49-F238E27FC236}">
                <a16:creationId xmlns:a16="http://schemas.microsoft.com/office/drawing/2014/main" id="{026EA67C-D6CD-904B-9211-B56EF682649F}"/>
              </a:ext>
            </a:extLst>
          </p:cNvPr>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4" name="Textplatzhalt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rtlCol="0"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5" name="Inhaltsplatzhalt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6" name="Textplatzhalt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rtlCol="0"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7" name="Inhaltsplatzhalt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2" name="Rechteck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9" name="Rechteck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dirty="0"/>
          </a:p>
        </p:txBody>
      </p:sp>
      <p:sp>
        <p:nvSpPr>
          <p:cNvPr id="3" name="Titel 2">
            <a:extLst>
              <a:ext uri="{FF2B5EF4-FFF2-40B4-BE49-F238E27FC236}">
                <a16:creationId xmlns:a16="http://schemas.microsoft.com/office/drawing/2014/main" id="{86674C34-BF58-4A21-BEE1-52BA2A5DBB70}"/>
              </a:ext>
            </a:extLst>
          </p:cNvPr>
          <p:cNvSpPr>
            <a:spLocks noGrp="1"/>
          </p:cNvSpPr>
          <p:nvPr>
            <p:ph type="title"/>
          </p:nvPr>
        </p:nvSpPr>
        <p:spPr/>
        <p:txBody>
          <a:bodyPr rtlCol="0"/>
          <a:lstStyle/>
          <a:p>
            <a:pPr rtl="0"/>
            <a:r>
              <a:rPr lang="de-DE" noProof="0"/>
              <a:t>Mastertitelformat bearbeiten</a:t>
            </a:r>
            <a:endParaRPr lang="de-DE" noProof="0" dirty="0"/>
          </a:p>
        </p:txBody>
      </p:sp>
    </p:spTree>
    <p:extLst>
      <p:ext uri="{BB962C8B-B14F-4D97-AF65-F5344CB8AC3E}">
        <p14:creationId xmlns:p14="http://schemas.microsoft.com/office/powerpoint/2010/main" val="124176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3ADF8-C269-5D42-A626-BE35303B98E7}"/>
              </a:ext>
            </a:extLst>
          </p:cNvPr>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a:extLst>
              <a:ext uri="{FF2B5EF4-FFF2-40B4-BE49-F238E27FC236}">
                <a16:creationId xmlns:a16="http://schemas.microsoft.com/office/drawing/2014/main" id="{DAE7CE01-A53E-894C-9672-25D8CB7D5F89}"/>
              </a:ext>
            </a:extLst>
          </p:cNvPr>
          <p:cNvSpPr>
            <a:spLocks noGrp="1"/>
          </p:cNvSpPr>
          <p:nvPr>
            <p:ph idx="1"/>
          </p:nvPr>
        </p:nvSpPr>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Fußzeilenplatzhalter 4">
            <a:extLst>
              <a:ext uri="{FF2B5EF4-FFF2-40B4-BE49-F238E27FC236}">
                <a16:creationId xmlns:a16="http://schemas.microsoft.com/office/drawing/2014/main" id="{3C128E13-F6CA-9A4F-A3DD-2CEB2ED95E28}"/>
              </a:ext>
            </a:extLst>
          </p:cNvPr>
          <p:cNvSpPr>
            <a:spLocks noGrp="1"/>
          </p:cNvSpPr>
          <p:nvPr>
            <p:ph type="ftr" sz="quarter" idx="11"/>
          </p:nvPr>
        </p:nvSpPr>
        <p:spPr>
          <a:xfrm>
            <a:off x="4038600" y="6356350"/>
            <a:ext cx="4114800" cy="365125"/>
          </a:xfrm>
          <a:prstGeom prst="rect">
            <a:avLst/>
          </a:prstGeom>
        </p:spPr>
        <p:txBody>
          <a:bodyPr rtlCol="0"/>
          <a:lstStyle/>
          <a:p>
            <a:pPr rtl="0"/>
            <a:r>
              <a:rPr lang="de-DE" noProof="0" dirty="0"/>
              <a:t>Fußzeile hinzufügen</a:t>
            </a:r>
          </a:p>
        </p:txBody>
      </p:sp>
    </p:spTree>
    <p:extLst>
      <p:ext uri="{BB962C8B-B14F-4D97-AF65-F5344CB8AC3E}">
        <p14:creationId xmlns:p14="http://schemas.microsoft.com/office/powerpoint/2010/main" val="6141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rtlCol="0"/>
          <a:lstStyle>
            <a:lvl1pPr>
              <a:defRPr>
                <a:solidFill>
                  <a:schemeClr val="tx2"/>
                </a:solidFill>
              </a:defRPr>
            </a:lvl1pPr>
          </a:lstStyle>
          <a:p>
            <a:pPr rtl="0"/>
            <a:r>
              <a:rPr lang="de-DE" noProof="0"/>
              <a:t>Mastertitelformat bearbeiten</a:t>
            </a:r>
            <a:endParaRPr lang="de-DE" noProof="0" dirty="0"/>
          </a:p>
        </p:txBody>
      </p:sp>
      <p:sp>
        <p:nvSpPr>
          <p:cNvPr id="3" name="Textplatzhalter 2">
            <a:extLst>
              <a:ext uri="{FF2B5EF4-FFF2-40B4-BE49-F238E27FC236}">
                <a16:creationId xmlns:a16="http://schemas.microsoft.com/office/drawing/2014/main" id="{19F824E8-8F6B-3D44-A59E-3179A03A787F}"/>
              </a:ext>
            </a:extLst>
          </p:cNvPr>
          <p:cNvSpPr>
            <a:spLocks noGrp="1"/>
          </p:cNvSpPr>
          <p:nvPr>
            <p:ph type="body" idx="1"/>
          </p:nvPr>
        </p:nvSpPr>
        <p:spPr>
          <a:xfrm>
            <a:off x="839788" y="1681163"/>
            <a:ext cx="5157787" cy="823912"/>
          </a:xfrm>
        </p:spPr>
        <p:txBody>
          <a:bodyPr rtlCol="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4" name="Inhaltsplatzhalter 3">
            <a:extLst>
              <a:ext uri="{FF2B5EF4-FFF2-40B4-BE49-F238E27FC236}">
                <a16:creationId xmlns:a16="http://schemas.microsoft.com/office/drawing/2014/main" id="{AC6908B9-8BB9-5247-A9CC-EADBF62AB670}"/>
              </a:ext>
            </a:extLst>
          </p:cNvPr>
          <p:cNvSpPr>
            <a:spLocks noGrp="1"/>
          </p:cNvSpPr>
          <p:nvPr>
            <p:ph sz="half" idx="2"/>
          </p:nvPr>
        </p:nvSpPr>
        <p:spPr>
          <a:xfrm>
            <a:off x="839788" y="2505075"/>
            <a:ext cx="5157787" cy="3684588"/>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Textplatzhalter 4">
            <a:extLst>
              <a:ext uri="{FF2B5EF4-FFF2-40B4-BE49-F238E27FC236}">
                <a16:creationId xmlns:a16="http://schemas.microsoft.com/office/drawing/2014/main" id="{F17E1808-3255-6342-8F11-708C178C6864}"/>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6" name="Inhaltsplatzhalter 5">
            <a:extLst>
              <a:ext uri="{FF2B5EF4-FFF2-40B4-BE49-F238E27FC236}">
                <a16:creationId xmlns:a16="http://schemas.microsoft.com/office/drawing/2014/main" id="{A5572680-8F07-DD43-A1EC-F836900FFE13}"/>
              </a:ext>
            </a:extLst>
          </p:cNvPr>
          <p:cNvSpPr>
            <a:spLocks noGrp="1"/>
          </p:cNvSpPr>
          <p:nvPr>
            <p:ph sz="quarter" idx="4"/>
          </p:nvPr>
        </p:nvSpPr>
        <p:spPr>
          <a:xfrm>
            <a:off x="6172200" y="2505075"/>
            <a:ext cx="5183188" cy="3684588"/>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8" name="Fußzeilenplatzhalter 7">
            <a:extLst>
              <a:ext uri="{FF2B5EF4-FFF2-40B4-BE49-F238E27FC236}">
                <a16:creationId xmlns:a16="http://schemas.microsoft.com/office/drawing/2014/main" id="{102532F2-B96C-DE47-9F25-34728C00D913}"/>
              </a:ext>
            </a:extLst>
          </p:cNvPr>
          <p:cNvSpPr>
            <a:spLocks noGrp="1"/>
          </p:cNvSpPr>
          <p:nvPr>
            <p:ph type="ftr" sz="quarter" idx="11"/>
          </p:nvPr>
        </p:nvSpPr>
        <p:spPr>
          <a:xfrm>
            <a:off x="4038600" y="6356350"/>
            <a:ext cx="4114800" cy="365125"/>
          </a:xfrm>
          <a:prstGeom prst="rect">
            <a:avLst/>
          </a:prstGeom>
        </p:spPr>
        <p:txBody>
          <a:bodyPr rtlCol="0"/>
          <a:lstStyle/>
          <a:p>
            <a:pPr rtl="0"/>
            <a:r>
              <a:rPr lang="de-DE" noProof="0" dirty="0"/>
              <a:t>Fußzeile hinzufügen</a:t>
            </a:r>
          </a:p>
        </p:txBody>
      </p:sp>
    </p:spTree>
    <p:extLst>
      <p:ext uri="{BB962C8B-B14F-4D97-AF65-F5344CB8AC3E}">
        <p14:creationId xmlns:p14="http://schemas.microsoft.com/office/powerpoint/2010/main" val="325776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rtlCol="0"/>
          <a:lstStyle>
            <a:lvl1pPr>
              <a:defRPr>
                <a:solidFill>
                  <a:schemeClr val="tx2"/>
                </a:solidFill>
              </a:defRPr>
            </a:lvl1pPr>
          </a:lstStyle>
          <a:p>
            <a:pPr rtl="0"/>
            <a:r>
              <a:rPr lang="de-DE" noProof="0"/>
              <a:t>Mastertitelformat bearbeiten</a:t>
            </a:r>
            <a:endParaRPr lang="de-DE" noProof="0" dirty="0"/>
          </a:p>
        </p:txBody>
      </p:sp>
      <p:sp>
        <p:nvSpPr>
          <p:cNvPr id="4" name="Inhaltsplatzhalter 3">
            <a:extLst>
              <a:ext uri="{FF2B5EF4-FFF2-40B4-BE49-F238E27FC236}">
                <a16:creationId xmlns:a16="http://schemas.microsoft.com/office/drawing/2014/main" id="{AC6908B9-8BB9-5247-A9CC-EADBF62AB670}"/>
              </a:ext>
            </a:extLst>
          </p:cNvPr>
          <p:cNvSpPr>
            <a:spLocks noGrp="1"/>
          </p:cNvSpPr>
          <p:nvPr>
            <p:ph sz="half" idx="2"/>
          </p:nvPr>
        </p:nvSpPr>
        <p:spPr>
          <a:xfrm>
            <a:off x="839788" y="1885361"/>
            <a:ext cx="5157787" cy="4304302"/>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6" name="Inhaltsplatzhalter 5">
            <a:extLst>
              <a:ext uri="{FF2B5EF4-FFF2-40B4-BE49-F238E27FC236}">
                <a16:creationId xmlns:a16="http://schemas.microsoft.com/office/drawing/2014/main" id="{A5572680-8F07-DD43-A1EC-F836900FFE13}"/>
              </a:ext>
            </a:extLst>
          </p:cNvPr>
          <p:cNvSpPr>
            <a:spLocks noGrp="1"/>
          </p:cNvSpPr>
          <p:nvPr>
            <p:ph sz="quarter" idx="4"/>
          </p:nvPr>
        </p:nvSpPr>
        <p:spPr>
          <a:xfrm>
            <a:off x="6172200" y="1885361"/>
            <a:ext cx="5183188" cy="4304302"/>
          </a:xfr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8" name="Fußzeilenplatzhalter 7">
            <a:extLst>
              <a:ext uri="{FF2B5EF4-FFF2-40B4-BE49-F238E27FC236}">
                <a16:creationId xmlns:a16="http://schemas.microsoft.com/office/drawing/2014/main" id="{102532F2-B96C-DE47-9F25-34728C00D913}"/>
              </a:ext>
            </a:extLst>
          </p:cNvPr>
          <p:cNvSpPr>
            <a:spLocks noGrp="1"/>
          </p:cNvSpPr>
          <p:nvPr>
            <p:ph type="ftr" sz="quarter" idx="11"/>
          </p:nvPr>
        </p:nvSpPr>
        <p:spPr>
          <a:xfrm>
            <a:off x="4038600" y="6356350"/>
            <a:ext cx="4114800" cy="365125"/>
          </a:xfrm>
          <a:prstGeom prst="rect">
            <a:avLst/>
          </a:prstGeom>
        </p:spPr>
        <p:txBody>
          <a:bodyPr rtlCol="0"/>
          <a:lstStyle/>
          <a:p>
            <a:pPr rtl="0"/>
            <a:r>
              <a:rPr lang="de-DE" noProof="0" dirty="0"/>
              <a:t>Fußzeile hinzufügen</a:t>
            </a:r>
          </a:p>
        </p:txBody>
      </p:sp>
    </p:spTree>
    <p:extLst>
      <p:ext uri="{BB962C8B-B14F-4D97-AF65-F5344CB8AC3E}">
        <p14:creationId xmlns:p14="http://schemas.microsoft.com/office/powerpoint/2010/main" val="413889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6125D0EE-2CCA-4CED-9690-C21A662938FB}"/>
              </a:ext>
            </a:extLst>
          </p:cNvPr>
          <p:cNvSpPr txBox="1"/>
          <p:nvPr userDrawn="1"/>
        </p:nvSpPr>
        <p:spPr>
          <a:xfrm>
            <a:off x="1102407" y="6026381"/>
            <a:ext cx="10370797" cy="646331"/>
          </a:xfrm>
          <a:prstGeom prst="rect">
            <a:avLst/>
          </a:prstGeom>
          <a:solidFill>
            <a:schemeClr val="bg1"/>
          </a:solidFill>
          <a:ln>
            <a:solidFill>
              <a:schemeClr val="tx1"/>
            </a:solidFill>
          </a:ln>
        </p:spPr>
        <p:txBody>
          <a:bodyPr wrap="square" rtlCol="0">
            <a:spAutoFit/>
          </a:bodyPr>
          <a:lstStyle/>
          <a:p>
            <a:endParaRPr lang="de-AT" dirty="0">
              <a:ln>
                <a:solidFill>
                  <a:schemeClr val="accent2"/>
                </a:solidFill>
              </a:ln>
            </a:endParaRPr>
          </a:p>
          <a:p>
            <a:endParaRPr lang="de-AT" dirty="0">
              <a:ln>
                <a:solidFill>
                  <a:schemeClr val="accent2"/>
                </a:solidFill>
              </a:ln>
            </a:endParaRPr>
          </a:p>
        </p:txBody>
      </p:sp>
      <p:sp>
        <p:nvSpPr>
          <p:cNvPr id="2" name="Titelplatzhalter 1">
            <a:extLst>
              <a:ext uri="{FF2B5EF4-FFF2-40B4-BE49-F238E27FC236}">
                <a16:creationId xmlns:a16="http://schemas.microsoft.com/office/drawing/2014/main" id="{E1F0FA98-2EE8-734A-95BB-A4637DCAD581}"/>
              </a:ext>
            </a:extLst>
          </p:cNvPr>
          <p:cNvSpPr>
            <a:spLocks noGrp="1"/>
          </p:cNvSpPr>
          <p:nvPr>
            <p:ph type="title"/>
          </p:nvPr>
        </p:nvSpPr>
        <p:spPr>
          <a:xfrm>
            <a:off x="1102974" y="365125"/>
            <a:ext cx="10326131" cy="1325563"/>
          </a:xfrm>
          <a:prstGeom prst="rect">
            <a:avLst/>
          </a:prstGeom>
        </p:spPr>
        <p:txBody>
          <a:bodyPr vert="horz" lIns="91440" tIns="45720" rIns="91440" bIns="45720" rtlCol="0" anchor="ctr">
            <a:normAutofit/>
          </a:bodyPr>
          <a:lstStyle/>
          <a:p>
            <a:pPr rtl="0"/>
            <a:r>
              <a:rPr lang="de-DE" noProof="0" dirty="0"/>
              <a:t>Titelmasterformat durch Klicken bearbeiten</a:t>
            </a:r>
          </a:p>
        </p:txBody>
      </p:sp>
      <p:sp>
        <p:nvSpPr>
          <p:cNvPr id="3" name="Textplatzhalter 2">
            <a:extLst>
              <a:ext uri="{FF2B5EF4-FFF2-40B4-BE49-F238E27FC236}">
                <a16:creationId xmlns:a16="http://schemas.microsoft.com/office/drawing/2014/main" id="{E655A45B-F495-F641-AA7A-36292C3CC99A}"/>
              </a:ext>
            </a:extLst>
          </p:cNvPr>
          <p:cNvSpPr>
            <a:spLocks noGrp="1"/>
          </p:cNvSpPr>
          <p:nvPr>
            <p:ph type="body" idx="1"/>
          </p:nvPr>
        </p:nvSpPr>
        <p:spPr>
          <a:xfrm>
            <a:off x="1108038" y="1825625"/>
            <a:ext cx="10321067" cy="4150071"/>
          </a:xfrm>
          <a:prstGeom prst="rect">
            <a:avLst/>
          </a:prstGeom>
        </p:spPr>
        <p:txBody>
          <a:bodyPr vert="horz" lIns="91440" tIns="45720" rIns="91440" bIns="45720" rtlCol="0">
            <a:normAutofit/>
          </a:body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15" name="Form 61">
            <a:extLst>
              <a:ext uri="{FF2B5EF4-FFF2-40B4-BE49-F238E27FC236}">
                <a16:creationId xmlns:a16="http://schemas.microsoft.com/office/drawing/2014/main" id="{EFA7F577-E691-D948-943E-8D25DFE256F5}"/>
              </a:ext>
            </a:extLst>
          </p:cNvPr>
          <p:cNvSpPr/>
          <p:nvPr userDrawn="1"/>
        </p:nvSpPr>
        <p:spPr>
          <a:xfrm rot="16200000">
            <a:off x="-573665" y="4095679"/>
            <a:ext cx="2268273" cy="284693"/>
          </a:xfrm>
          <a:prstGeom prst="rect">
            <a:avLst/>
          </a:prstGeom>
          <a:ln w="3175">
            <a:miter lim="400000"/>
          </a:ln>
          <a:extLst>
            <a:ext uri="{C572A759-6A51-4108-AA02-DFA0A04FC94B}">
              <ma14:wrappingTextBoxFlag xmlns:ma14="http://schemas.microsoft.com/office/mac/drawingml/2011/main" xmlns="" val="1"/>
            </a:ext>
          </a:extLst>
        </p:spPr>
        <p:txBody>
          <a:bodyPr wrap="square" lIns="19050" tIns="19050" rIns="19050" bIns="19050" rtlCol="0" anchor="ctr">
            <a:spAutoFit/>
          </a:bodyPr>
          <a:lstStyle/>
          <a:p>
            <a:pPr rtl="0">
              <a:defRPr sz="3000">
                <a:solidFill>
                  <a:srgbClr val="3A3B39"/>
                </a:solidFill>
                <a:latin typeface="Bebas"/>
                <a:ea typeface="Bebas"/>
                <a:cs typeface="Bebas"/>
                <a:sym typeface="Bebas"/>
              </a:defRPr>
            </a:pPr>
            <a:r>
              <a:rPr lang="de-DE" sz="1600" b="1" i="0" spc="0" noProof="0" dirty="0">
                <a:solidFill>
                  <a:schemeClr val="tx2"/>
                </a:solidFill>
                <a:latin typeface="+mj-lt"/>
                <a:cs typeface="Gill Sans" panose="020B0502020104020203" pitchFamily="34" charset="-79"/>
              </a:rPr>
              <a:t>Wir sind Eisenwurzen</a:t>
            </a:r>
          </a:p>
        </p:txBody>
      </p:sp>
      <p:sp>
        <p:nvSpPr>
          <p:cNvPr id="16" name="Form 62">
            <a:extLst>
              <a:ext uri="{FF2B5EF4-FFF2-40B4-BE49-F238E27FC236}">
                <a16:creationId xmlns:a16="http://schemas.microsoft.com/office/drawing/2014/main" id="{2C8F251E-BB08-9D42-8813-D3CD1AE6AF9A}"/>
              </a:ext>
            </a:extLst>
          </p:cNvPr>
          <p:cNvSpPr/>
          <p:nvPr userDrawn="1"/>
        </p:nvSpPr>
        <p:spPr>
          <a:xfrm flipV="1">
            <a:off x="560470" y="782555"/>
            <a:ext cx="1" cy="2188805"/>
          </a:xfrm>
          <a:prstGeom prst="line">
            <a:avLst/>
          </a:prstGeom>
          <a:ln w="38100">
            <a:solidFill>
              <a:schemeClr val="tx2"/>
            </a:solidFill>
            <a:miter lim="400000"/>
          </a:ln>
        </p:spPr>
        <p:txBody>
          <a:bodyPr lIns="19050" tIns="19050" rIns="19050" bIns="19050" rtlCol="0" anchor="ctr"/>
          <a:lstStyle/>
          <a:p>
            <a:pPr algn="ctr" rtl="0">
              <a:defRPr sz="3000">
                <a:solidFill>
                  <a:srgbClr val="000000"/>
                </a:solidFill>
                <a:latin typeface="Helvetica Light"/>
                <a:ea typeface="Helvetica Light"/>
                <a:cs typeface="Helvetica Light"/>
                <a:sym typeface="Helvetica Light"/>
              </a:defRPr>
            </a:pPr>
            <a:endParaRPr lang="de-DE" sz="1500" noProof="0" dirty="0"/>
          </a:p>
        </p:txBody>
      </p:sp>
      <p:sp>
        <p:nvSpPr>
          <p:cNvPr id="17" name="Form 42">
            <a:extLst>
              <a:ext uri="{FF2B5EF4-FFF2-40B4-BE49-F238E27FC236}">
                <a16:creationId xmlns:a16="http://schemas.microsoft.com/office/drawing/2014/main" id="{3890D1E5-941D-C642-A000-669C7923941B}"/>
              </a:ext>
            </a:extLst>
          </p:cNvPr>
          <p:cNvSpPr txBox="1">
            <a:spLocks/>
          </p:cNvSpPr>
          <p:nvPr userDrawn="1"/>
        </p:nvSpPr>
        <p:spPr>
          <a:xfrm>
            <a:off x="299767" y="393493"/>
            <a:ext cx="521406" cy="247651"/>
          </a:xfrm>
          <a:prstGeom prst="rect">
            <a:avLst/>
          </a:prstGeom>
        </p:spPr>
        <p:txBody>
          <a:bodyPr rtlCol="0"/>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86CB4B4D-7CA3-9044-876B-883B54F8677D}" type="slidenum">
              <a:rPr lang="de-DE" sz="1050" noProof="0" smtClean="0">
                <a:solidFill>
                  <a:schemeClr val="tx2"/>
                </a:solidFill>
              </a:rPr>
              <a:pPr algn="ctr"/>
              <a:t>‹Nr.›</a:t>
            </a:fld>
            <a:endParaRPr lang="de-DE" sz="1050" noProof="0" dirty="0">
              <a:solidFill>
                <a:schemeClr val="tx2"/>
              </a:solidFill>
            </a:endParaRPr>
          </a:p>
        </p:txBody>
      </p:sp>
      <p:pic>
        <p:nvPicPr>
          <p:cNvPr id="6" name="Grafik 5">
            <a:extLst>
              <a:ext uri="{FF2B5EF4-FFF2-40B4-BE49-F238E27FC236}">
                <a16:creationId xmlns:a16="http://schemas.microsoft.com/office/drawing/2014/main" id="{8F9E8560-5A10-4625-8EE4-15862B5240EA}"/>
              </a:ext>
            </a:extLst>
          </p:cNvPr>
          <p:cNvPicPr>
            <a:picLocks noChangeAspect="1"/>
          </p:cNvPicPr>
          <p:nvPr userDrawn="1"/>
        </p:nvPicPr>
        <p:blipFill>
          <a:blip r:embed="rId21"/>
          <a:stretch>
            <a:fillRect/>
          </a:stretch>
        </p:blipFill>
        <p:spPr>
          <a:xfrm>
            <a:off x="94375" y="5829845"/>
            <a:ext cx="1000435" cy="831619"/>
          </a:xfrm>
          <a:prstGeom prst="rect">
            <a:avLst/>
          </a:prstGeom>
        </p:spPr>
      </p:pic>
      <p:pic>
        <p:nvPicPr>
          <p:cNvPr id="9" name="Grafik 8">
            <a:extLst>
              <a:ext uri="{FF2B5EF4-FFF2-40B4-BE49-F238E27FC236}">
                <a16:creationId xmlns:a16="http://schemas.microsoft.com/office/drawing/2014/main" id="{B7306D22-568E-4452-860E-2A4B4CA762A1}"/>
              </a:ext>
            </a:extLst>
          </p:cNvPr>
          <p:cNvPicPr>
            <a:picLocks noChangeAspect="1"/>
          </p:cNvPicPr>
          <p:nvPr userDrawn="1"/>
        </p:nvPicPr>
        <p:blipFill>
          <a:blip r:embed="rId22"/>
          <a:stretch>
            <a:fillRect/>
          </a:stretch>
        </p:blipFill>
        <p:spPr>
          <a:xfrm>
            <a:off x="6502651" y="6050546"/>
            <a:ext cx="4586942" cy="612098"/>
          </a:xfrm>
          <a:prstGeom prst="rect">
            <a:avLst/>
          </a:prstGeom>
        </p:spPr>
      </p:pic>
      <p:pic>
        <p:nvPicPr>
          <p:cNvPr id="11" name="Grafik 10">
            <a:extLst>
              <a:ext uri="{FF2B5EF4-FFF2-40B4-BE49-F238E27FC236}">
                <a16:creationId xmlns:a16="http://schemas.microsoft.com/office/drawing/2014/main" id="{39194DBE-9F6F-4916-A10F-EB2843B31433}"/>
              </a:ext>
            </a:extLst>
          </p:cNvPr>
          <p:cNvPicPr>
            <a:picLocks noChangeAspect="1"/>
          </p:cNvPicPr>
          <p:nvPr userDrawn="1"/>
        </p:nvPicPr>
        <p:blipFill>
          <a:blip r:embed="rId23"/>
          <a:stretch>
            <a:fillRect/>
          </a:stretch>
        </p:blipFill>
        <p:spPr>
          <a:xfrm>
            <a:off x="4091286" y="6121137"/>
            <a:ext cx="1623701" cy="506632"/>
          </a:xfrm>
          <a:prstGeom prst="rect">
            <a:avLst/>
          </a:prstGeom>
        </p:spPr>
      </p:pic>
      <p:pic>
        <p:nvPicPr>
          <p:cNvPr id="13" name="Grafik 12">
            <a:extLst>
              <a:ext uri="{FF2B5EF4-FFF2-40B4-BE49-F238E27FC236}">
                <a16:creationId xmlns:a16="http://schemas.microsoft.com/office/drawing/2014/main" id="{05D09C05-726E-4CEF-A6C1-EDFB333395C6}"/>
              </a:ext>
            </a:extLst>
          </p:cNvPr>
          <p:cNvPicPr>
            <a:picLocks noChangeAspect="1"/>
          </p:cNvPicPr>
          <p:nvPr userDrawn="1"/>
        </p:nvPicPr>
        <p:blipFill>
          <a:blip r:embed="rId24"/>
          <a:stretch>
            <a:fillRect/>
          </a:stretch>
        </p:blipFill>
        <p:spPr>
          <a:xfrm>
            <a:off x="1597211" y="6082613"/>
            <a:ext cx="1711429" cy="572298"/>
          </a:xfrm>
          <a:prstGeom prst="rect">
            <a:avLst/>
          </a:prstGeom>
        </p:spPr>
      </p:pic>
      <p:sp>
        <p:nvSpPr>
          <p:cNvPr id="18" name="Foliennummernplatzhalter 17">
            <a:extLst>
              <a:ext uri="{FF2B5EF4-FFF2-40B4-BE49-F238E27FC236}">
                <a16:creationId xmlns:a16="http://schemas.microsoft.com/office/drawing/2014/main" id="{67D79C77-E428-49F7-85D6-17B7319EE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15451-9C47-4898-8C69-D28C07B47D5F}" type="slidenum">
              <a:rPr lang="de-AT" smtClean="0"/>
              <a:t>‹Nr.›</a:t>
            </a:fld>
            <a:endParaRPr lang="de-AT"/>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651" r:id="rId2"/>
    <p:sldLayoutId id="2147483674" r:id="rId3"/>
    <p:sldLayoutId id="2147483670" r:id="rId4"/>
    <p:sldLayoutId id="2147483669" r:id="rId5"/>
    <p:sldLayoutId id="2147483664" r:id="rId6"/>
    <p:sldLayoutId id="2147483650" r:id="rId7"/>
    <p:sldLayoutId id="2147483653" r:id="rId8"/>
    <p:sldLayoutId id="2147483680" r:id="rId9"/>
    <p:sldLayoutId id="2147483678" r:id="rId10"/>
    <p:sldLayoutId id="2147483679" r:id="rId11"/>
    <p:sldLayoutId id="2147483672" r:id="rId12"/>
    <p:sldLayoutId id="2147483683" r:id="rId13"/>
    <p:sldLayoutId id="2147483675" r:id="rId14"/>
    <p:sldLayoutId id="2147483681" r:id="rId15"/>
    <p:sldLayoutId id="2147483682" r:id="rId16"/>
    <p:sldLayoutId id="2147483671" r:id="rId17"/>
    <p:sldLayoutId id="2147483677" r:id="rId18"/>
    <p:sldLayoutId id="2147483676" r:id="rId19"/>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01ABD-7339-4C70-82A3-696BE8EF14DF}"/>
              </a:ext>
            </a:extLst>
          </p:cNvPr>
          <p:cNvSpPr>
            <a:spLocks noGrp="1"/>
          </p:cNvSpPr>
          <p:nvPr>
            <p:ph type="title"/>
          </p:nvPr>
        </p:nvSpPr>
        <p:spPr>
          <a:xfrm>
            <a:off x="1216326" y="2653218"/>
            <a:ext cx="5995358" cy="2831323"/>
          </a:xfrm>
        </p:spPr>
        <p:txBody>
          <a:bodyPr rtlCol="0"/>
          <a:lstStyle/>
          <a:p>
            <a:pPr rtl="0"/>
            <a:r>
              <a:rPr lang="de-DE" sz="6600" dirty="0"/>
              <a:t>Kulturregion</a:t>
            </a:r>
            <a:br>
              <a:rPr lang="de-DE" sz="6600" dirty="0"/>
            </a:br>
            <a:r>
              <a:rPr lang="de-DE" sz="6600" dirty="0"/>
              <a:t>Eisenwurzen Oberösterreich</a:t>
            </a:r>
          </a:p>
        </p:txBody>
      </p:sp>
      <p:sp>
        <p:nvSpPr>
          <p:cNvPr id="6" name="Textplatzhalter 5">
            <a:extLst>
              <a:ext uri="{FF2B5EF4-FFF2-40B4-BE49-F238E27FC236}">
                <a16:creationId xmlns:a16="http://schemas.microsoft.com/office/drawing/2014/main" id="{849EBC96-F2B6-43D3-A761-898E1D269BC3}"/>
              </a:ext>
            </a:extLst>
          </p:cNvPr>
          <p:cNvSpPr>
            <a:spLocks noGrp="1"/>
          </p:cNvSpPr>
          <p:nvPr>
            <p:ph type="body" sz="quarter" idx="14"/>
          </p:nvPr>
        </p:nvSpPr>
        <p:spPr>
          <a:xfrm>
            <a:off x="1302590" y="5497903"/>
            <a:ext cx="6308336" cy="304801"/>
          </a:xfrm>
        </p:spPr>
        <p:txBody>
          <a:bodyPr rtlCol="0">
            <a:normAutofit lnSpcReduction="10000"/>
          </a:bodyPr>
          <a:lstStyle/>
          <a:p>
            <a:pPr rtl="0"/>
            <a:r>
              <a:rPr lang="de-DE" dirty="0"/>
              <a:t>WWW.EISENWURZEN-OOE.AT</a:t>
            </a:r>
          </a:p>
          <a:p>
            <a:pPr rtl="0"/>
            <a:endParaRPr lang="de-DE" dirty="0"/>
          </a:p>
        </p:txBody>
      </p:sp>
      <p:pic>
        <p:nvPicPr>
          <p:cNvPr id="5" name="Bildplatzhalter 4">
            <a:extLst>
              <a:ext uri="{FF2B5EF4-FFF2-40B4-BE49-F238E27FC236}">
                <a16:creationId xmlns:a16="http://schemas.microsoft.com/office/drawing/2014/main" id="{ECA3BA48-F34B-6346-ABF0-1EE5BC4FF2B8}"/>
              </a:ext>
            </a:extLst>
          </p:cNvPr>
          <p:cNvPicPr>
            <a:picLocks noGrp="1" noChangeAspect="1"/>
          </p:cNvPicPr>
          <p:nvPr>
            <p:ph type="pic" sz="quarter" idx="13"/>
          </p:nvPr>
        </p:nvPicPr>
        <p:blipFill>
          <a:blip r:embed="rId3"/>
          <a:srcRect/>
          <a:stretch/>
        </p:blipFill>
        <p:spPr>
          <a:xfrm>
            <a:off x="1216325" y="163902"/>
            <a:ext cx="10265433" cy="5753819"/>
          </a:xfrm>
        </p:spPr>
      </p:pic>
      <p:pic>
        <p:nvPicPr>
          <p:cNvPr id="7" name="Grafik 6">
            <a:extLst>
              <a:ext uri="{FF2B5EF4-FFF2-40B4-BE49-F238E27FC236}">
                <a16:creationId xmlns:a16="http://schemas.microsoft.com/office/drawing/2014/main" id="{93A391DF-C717-4A76-9DF7-30DE9CBA883C}"/>
              </a:ext>
            </a:extLst>
          </p:cNvPr>
          <p:cNvPicPr>
            <a:picLocks noChangeAspect="1"/>
          </p:cNvPicPr>
          <p:nvPr/>
        </p:nvPicPr>
        <p:blipFill>
          <a:blip r:embed="rId4"/>
          <a:stretch>
            <a:fillRect/>
          </a:stretch>
        </p:blipFill>
        <p:spPr>
          <a:xfrm>
            <a:off x="6245345" y="3429000"/>
            <a:ext cx="845569" cy="845569"/>
          </a:xfrm>
          <a:prstGeom prst="rect">
            <a:avLst/>
          </a:prstGeom>
        </p:spPr>
      </p:pic>
    </p:spTree>
    <p:extLst>
      <p:ext uri="{BB962C8B-B14F-4D97-AF65-F5344CB8AC3E}">
        <p14:creationId xmlns:p14="http://schemas.microsoft.com/office/powerpoint/2010/main" val="2439656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A872B86-B15F-490D-B1A4-F41AEA5027C4}"/>
              </a:ext>
            </a:extLst>
          </p:cNvPr>
          <p:cNvSpPr/>
          <p:nvPr/>
        </p:nvSpPr>
        <p:spPr>
          <a:xfrm>
            <a:off x="1127185" y="560651"/>
            <a:ext cx="4799162" cy="5509200"/>
          </a:xfrm>
          <a:prstGeom prst="rect">
            <a:avLst/>
          </a:prstGeom>
        </p:spPr>
        <p:txBody>
          <a:bodyPr wrap="square">
            <a:spAutoFit/>
          </a:bodyPr>
          <a:lstStyle/>
          <a:p>
            <a:r>
              <a:rPr lang="de-DE" sz="1400" b="1" dirty="0">
                <a:latin typeface="Source Sans Pro" panose="020B0503030403020204" pitchFamily="34" charset="0"/>
                <a:ea typeface="Source Sans Pro" panose="020B0503030403020204" pitchFamily="34" charset="0"/>
              </a:rPr>
              <a:t>Kein altes Eisen in der Eisenwurzen</a:t>
            </a:r>
          </a:p>
          <a:p>
            <a:endParaRPr lang="de-DE" sz="800" b="1" dirty="0">
              <a:latin typeface="Source Sans Pro" panose="020B0503030403020204" pitchFamily="34" charset="0"/>
              <a:ea typeface="Source Sans Pro" panose="020B0503030403020204" pitchFamily="34" charset="0"/>
            </a:endParaRPr>
          </a:p>
          <a:p>
            <a:r>
              <a:rPr lang="de-DE" sz="1400" b="1" dirty="0">
                <a:latin typeface="Source Sans Pro" panose="020B0503030403020204" pitchFamily="34" charset="0"/>
                <a:ea typeface="Source Sans Pro" panose="020B0503030403020204" pitchFamily="34" charset="0"/>
              </a:rPr>
              <a:t>Das muss man gesehen, erlebt und gehört haben!</a:t>
            </a:r>
          </a:p>
          <a:p>
            <a:r>
              <a:rPr lang="de-DE" sz="1400" b="1" dirty="0">
                <a:latin typeface="Source Sans Pro" panose="020B0503030403020204" pitchFamily="34" charset="0"/>
                <a:ea typeface="Source Sans Pro" panose="020B0503030403020204" pitchFamily="34" charset="0"/>
              </a:rPr>
              <a:t>Alte Meister und junge Künstler leben in der Kulturregion Eisenwurzen eine spannende Vielfalt von Traditionen, Brauchtum, Jahrhunderte alten Handwerkskünsten und eine lebendige Kultur- und Naturverbundenheit. Einige Bräuche, bemerkenswertes altes Wissen und wertvolle Handwerkstechniken wurden bereits in das nationale Verzeichnis des immateriellen Kulturerbes in Österreich aufgenommen, auch die alten Buchenwälder in der Eisenwurzen sind als Teil des Nationalparks Kalkalpen inzwischen Teil des UNESCO Welterbes.</a:t>
            </a:r>
          </a:p>
          <a:p>
            <a:endParaRPr lang="de-DE" sz="800" dirty="0">
              <a:latin typeface="Source Sans Pro" panose="020B0503030403020204" pitchFamily="34" charset="0"/>
              <a:ea typeface="Source Sans Pro" panose="020B0503030403020204" pitchFamily="34" charset="0"/>
            </a:endParaRPr>
          </a:p>
          <a:p>
            <a:r>
              <a:rPr lang="de-DE" sz="1400" dirty="0">
                <a:latin typeface="Source Sans Pro" panose="020B0503030403020204" pitchFamily="34" charset="0"/>
                <a:ea typeface="Source Sans Pro" panose="020B0503030403020204" pitchFamily="34" charset="0"/>
              </a:rPr>
              <a:t>Moderne, innovative und global agierende Industriebetriebe, mittelständische Unternehmen und namhafte Handwerksbetriebe leben heute noch die Tradition der Eisenwurzen, die von Bergmännern vor fast eintausend Jahren am Erzberg begründet wurde. Sie entschieden sich der Sage nach nicht für „Gold für ein Jahr oder Silber für zehn Jahre, sondern für Eisen immerdar“. </a:t>
            </a:r>
          </a:p>
          <a:p>
            <a:r>
              <a:rPr lang="de-DE" sz="1400" dirty="0">
                <a:latin typeface="Source Sans Pro" panose="020B0503030403020204" pitchFamily="34" charset="0"/>
                <a:ea typeface="Source Sans Pro" panose="020B0503030403020204" pitchFamily="34" charset="0"/>
              </a:rPr>
              <a:t>Die Geschichte der Eisenwurzen ist heute nach wie vor in zahlreichen Museen- und Schaubetrieben lebendig. Einzigartig sind die noch immer aktiven Manufakturen für traditionelle </a:t>
            </a:r>
            <a:r>
              <a:rPr lang="de-DE" sz="1400" dirty="0" err="1">
                <a:latin typeface="Source Sans Pro" panose="020B0503030403020204" pitchFamily="34" charset="0"/>
                <a:ea typeface="Source Sans Pro" panose="020B0503030403020204" pitchFamily="34" charset="0"/>
              </a:rPr>
              <a:t>Zaukerl</a:t>
            </a:r>
            <a:r>
              <a:rPr lang="de-DE" sz="1400" dirty="0">
                <a:latin typeface="Source Sans Pro" panose="020B0503030403020204" pitchFamily="34" charset="0"/>
                <a:ea typeface="Source Sans Pro" panose="020B0503030403020204" pitchFamily="34" charset="0"/>
              </a:rPr>
              <a:t>, auch als </a:t>
            </a:r>
            <a:r>
              <a:rPr lang="de-DE" sz="1400" dirty="0" err="1">
                <a:latin typeface="Source Sans Pro" panose="020B0503030403020204" pitchFamily="34" charset="0"/>
                <a:ea typeface="Source Sans Pro" panose="020B0503030403020204" pitchFamily="34" charset="0"/>
              </a:rPr>
              <a:t>Taschenfeiteln</a:t>
            </a:r>
            <a:r>
              <a:rPr lang="de-DE" sz="1400" dirty="0">
                <a:latin typeface="Source Sans Pro" panose="020B0503030403020204" pitchFamily="34" charset="0"/>
                <a:ea typeface="Source Sans Pro" panose="020B0503030403020204" pitchFamily="34" charset="0"/>
              </a:rPr>
              <a:t> bekannt, hochwertige Maultrommeln, </a:t>
            </a:r>
          </a:p>
        </p:txBody>
      </p:sp>
      <p:sp>
        <p:nvSpPr>
          <p:cNvPr id="11" name="Rechteck 10">
            <a:extLst>
              <a:ext uri="{FF2B5EF4-FFF2-40B4-BE49-F238E27FC236}">
                <a16:creationId xmlns:a16="http://schemas.microsoft.com/office/drawing/2014/main" id="{47CF63B3-BD1F-4F75-8975-E54C8E36BBCE}"/>
              </a:ext>
            </a:extLst>
          </p:cNvPr>
          <p:cNvSpPr/>
          <p:nvPr/>
        </p:nvSpPr>
        <p:spPr>
          <a:xfrm>
            <a:off x="6458309" y="605624"/>
            <a:ext cx="4606506" cy="5478423"/>
          </a:xfrm>
          <a:prstGeom prst="rect">
            <a:avLst/>
          </a:prstGeom>
        </p:spPr>
        <p:txBody>
          <a:bodyPr wrap="square">
            <a:spAutoFit/>
          </a:bodyPr>
          <a:lstStyle/>
          <a:p>
            <a:r>
              <a:rPr lang="de-DE" sz="1400" dirty="0">
                <a:latin typeface="Source Sans Pro" panose="020B0503030403020204" pitchFamily="34" charset="0"/>
                <a:ea typeface="Source Sans Pro" panose="020B0503030403020204" pitchFamily="34" charset="0"/>
              </a:rPr>
              <a:t>Rüstungen, Schwerter, Jagd- und Militärwaffen sowie Qualitätssensen, die schon seit hunderten Jahren in der Eisenwurzen hergestellt werden. Prächtige Bürger- und Handelshäuserhäuser im historischen Stadtkern der alten Eisenstadt Steyr und im Eisenmarkt Weyer, repräsentative Hammerherrenanwesen und Werksgebäude der Schwarzen Grafen in der Eisenwurzen zeugen vom einstigen Reichtum der dominierenden Metallindustrie. Zur Geschichte der Eisenindustrie gehört aber auch die der Arbeiterschaft, der Holzknechte, der Bauern als Proviantlieferanten, der Versorgungswege auf dem Wasser, den Straßen, Wegen und Saumpfaden als auch die Geschichte der </a:t>
            </a:r>
            <a:r>
              <a:rPr lang="de-DE" sz="1400" dirty="0" err="1">
                <a:latin typeface="Source Sans Pro" panose="020B0503030403020204" pitchFamily="34" charset="0"/>
                <a:ea typeface="Source Sans Pro" panose="020B0503030403020204" pitchFamily="34" charset="0"/>
              </a:rPr>
              <a:t>Steyrtalbahn</a:t>
            </a:r>
            <a:r>
              <a:rPr lang="de-DE" sz="1400" dirty="0">
                <a:latin typeface="Source Sans Pro" panose="020B0503030403020204" pitchFamily="34" charset="0"/>
                <a:ea typeface="Source Sans Pro" panose="020B0503030403020204" pitchFamily="34" charset="0"/>
              </a:rPr>
              <a:t> und des Wilderer(</a:t>
            </a:r>
            <a:r>
              <a:rPr lang="de-DE" sz="1400" dirty="0" err="1">
                <a:latin typeface="Source Sans Pro" panose="020B0503030403020204" pitchFamily="34" charset="0"/>
                <a:ea typeface="Source Sans Pro" panose="020B0503030403020204" pitchFamily="34" charset="0"/>
              </a:rPr>
              <a:t>un</a:t>
            </a:r>
            <a:r>
              <a:rPr lang="de-DE" sz="1400" dirty="0">
                <a:latin typeface="Source Sans Pro" panose="020B0503030403020204" pitchFamily="34" charset="0"/>
                <a:ea typeface="Source Sans Pro" panose="020B0503030403020204" pitchFamily="34" charset="0"/>
              </a:rPr>
              <a:t>)</a:t>
            </a:r>
            <a:r>
              <a:rPr lang="de-DE" sz="1400" dirty="0" err="1">
                <a:latin typeface="Source Sans Pro" panose="020B0503030403020204" pitchFamily="34" charset="0"/>
                <a:ea typeface="Source Sans Pro" panose="020B0503030403020204" pitchFamily="34" charset="0"/>
              </a:rPr>
              <a:t>wesens</a:t>
            </a:r>
            <a:r>
              <a:rPr lang="de-DE" sz="1400" dirty="0">
                <a:latin typeface="Source Sans Pro" panose="020B0503030403020204" pitchFamily="34" charset="0"/>
                <a:ea typeface="Source Sans Pro" panose="020B0503030403020204" pitchFamily="34" charset="0"/>
              </a:rPr>
              <a:t>. Zeitzeugen erzählen in unseren Museen die spannenden Geschichten über die Menschen der Eisenwurzen, wie sie hier gelebt und gearbeitet haben.</a:t>
            </a:r>
          </a:p>
          <a:p>
            <a:r>
              <a:rPr lang="de-DE" sz="1400" dirty="0">
                <a:latin typeface="Source Sans Pro" panose="020B0503030403020204" pitchFamily="34" charset="0"/>
                <a:ea typeface="Source Sans Pro" panose="020B0503030403020204" pitchFamily="34" charset="0"/>
              </a:rPr>
              <a:t>Nicht nur die Kultur, auch die Wirtschaft lebt weiter. Die zahlreichen Hightech-Betriebe in der Region wie BMW-Steyr, die Steyr Arms Waffenmanufaktur, die MAN-Nutzfahrzeuge Produktion, Steyr-Motors, Steyr-Case Traktoren und auch etwas weiter entfernt die VOEST sind die Nachfahren der einst blühenden Eisenbetriebe in unserer Region. Täglich fahren auch heute noch die schweren Erz Züge vom Erzberg durch das Ennstal zur VOEST nach Linz.</a:t>
            </a:r>
          </a:p>
        </p:txBody>
      </p:sp>
    </p:spTree>
    <p:extLst>
      <p:ext uri="{BB962C8B-B14F-4D97-AF65-F5344CB8AC3E}">
        <p14:creationId xmlns:p14="http://schemas.microsoft.com/office/powerpoint/2010/main" val="112112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164C8A09-9F8D-475B-972A-9C1D653045B5}"/>
              </a:ext>
            </a:extLst>
          </p:cNvPr>
          <p:cNvPicPr>
            <a:picLocks noChangeAspect="1"/>
          </p:cNvPicPr>
          <p:nvPr/>
        </p:nvPicPr>
        <p:blipFill>
          <a:blip r:embed="rId2"/>
          <a:stretch>
            <a:fillRect/>
          </a:stretch>
        </p:blipFill>
        <p:spPr>
          <a:xfrm>
            <a:off x="2417033" y="315313"/>
            <a:ext cx="7357934" cy="5518450"/>
          </a:xfrm>
          <a:prstGeom prst="rect">
            <a:avLst/>
          </a:prstGeom>
        </p:spPr>
      </p:pic>
      <p:sp>
        <p:nvSpPr>
          <p:cNvPr id="5" name="Textfeld 4">
            <a:extLst>
              <a:ext uri="{FF2B5EF4-FFF2-40B4-BE49-F238E27FC236}">
                <a16:creationId xmlns:a16="http://schemas.microsoft.com/office/drawing/2014/main" id="{ABDC0530-1697-450A-AD56-4C422BFEF1C7}"/>
              </a:ext>
            </a:extLst>
          </p:cNvPr>
          <p:cNvSpPr txBox="1"/>
          <p:nvPr/>
        </p:nvSpPr>
        <p:spPr>
          <a:xfrm>
            <a:off x="2531134" y="1961730"/>
            <a:ext cx="7129732" cy="3139321"/>
          </a:xfrm>
          <a:prstGeom prst="rect">
            <a:avLst/>
          </a:prstGeom>
          <a:noFill/>
        </p:spPr>
        <p:txBody>
          <a:bodyPr wrap="square" rtlCol="0">
            <a:spAutoFit/>
          </a:bodyPr>
          <a:lstStyle/>
          <a:p>
            <a:pPr algn="ctr"/>
            <a:r>
              <a:rPr lang="de-AT" sz="6600" b="1" dirty="0">
                <a:solidFill>
                  <a:schemeClr val="bg1"/>
                </a:solidFill>
                <a:latin typeface="Source Sans Pro" panose="020B0503030403020204" pitchFamily="34" charset="0"/>
                <a:ea typeface="Source Sans Pro" panose="020B0503030403020204" pitchFamily="34" charset="0"/>
              </a:rPr>
              <a:t>Unser Leitbild </a:t>
            </a:r>
          </a:p>
          <a:p>
            <a:pPr algn="ctr"/>
            <a:r>
              <a:rPr lang="de-AT" sz="6600" b="1" dirty="0">
                <a:solidFill>
                  <a:schemeClr val="bg1"/>
                </a:solidFill>
                <a:latin typeface="Source Sans Pro" panose="020B0503030403020204" pitchFamily="34" charset="0"/>
                <a:ea typeface="Source Sans Pro" panose="020B0503030403020204" pitchFamily="34" charset="0"/>
              </a:rPr>
              <a:t>und unsere Ziele 2019++</a:t>
            </a:r>
          </a:p>
        </p:txBody>
      </p:sp>
    </p:spTree>
    <p:extLst>
      <p:ext uri="{BB962C8B-B14F-4D97-AF65-F5344CB8AC3E}">
        <p14:creationId xmlns:p14="http://schemas.microsoft.com/office/powerpoint/2010/main" val="3162031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FF6DBBAA-A94E-4A8B-9A20-E97D7D775018}"/>
              </a:ext>
            </a:extLst>
          </p:cNvPr>
          <p:cNvPicPr>
            <a:picLocks noChangeAspect="1"/>
          </p:cNvPicPr>
          <p:nvPr/>
        </p:nvPicPr>
        <p:blipFill>
          <a:blip r:embed="rId2"/>
          <a:stretch>
            <a:fillRect/>
          </a:stretch>
        </p:blipFill>
        <p:spPr>
          <a:xfrm>
            <a:off x="1132506" y="481585"/>
            <a:ext cx="10368950" cy="5481660"/>
          </a:xfrm>
          <a:prstGeom prst="rect">
            <a:avLst/>
          </a:prstGeom>
        </p:spPr>
      </p:pic>
      <p:sp>
        <p:nvSpPr>
          <p:cNvPr id="11" name="Ellipse 10">
            <a:extLst>
              <a:ext uri="{FF2B5EF4-FFF2-40B4-BE49-F238E27FC236}">
                <a16:creationId xmlns:a16="http://schemas.microsoft.com/office/drawing/2014/main" id="{2D32C62B-CBD4-45AF-95FA-A61B238666BF}"/>
              </a:ext>
            </a:extLst>
          </p:cNvPr>
          <p:cNvSpPr/>
          <p:nvPr/>
        </p:nvSpPr>
        <p:spPr>
          <a:xfrm>
            <a:off x="5099538" y="2358860"/>
            <a:ext cx="2620108" cy="263517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7" name="Rechteck: abgerundete Ecken 16">
            <a:extLst>
              <a:ext uri="{FF2B5EF4-FFF2-40B4-BE49-F238E27FC236}">
                <a16:creationId xmlns:a16="http://schemas.microsoft.com/office/drawing/2014/main" id="{4960A8FA-5A26-4392-AD06-0ADF6832010E}"/>
              </a:ext>
            </a:extLst>
          </p:cNvPr>
          <p:cNvSpPr/>
          <p:nvPr/>
        </p:nvSpPr>
        <p:spPr>
          <a:xfrm>
            <a:off x="1868829" y="4142829"/>
            <a:ext cx="3591299" cy="1134208"/>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6" name="Rechteck: abgerundete Ecken 15">
            <a:extLst>
              <a:ext uri="{FF2B5EF4-FFF2-40B4-BE49-F238E27FC236}">
                <a16:creationId xmlns:a16="http://schemas.microsoft.com/office/drawing/2014/main" id="{7D03076F-98F7-4742-8B7F-856D274D12DF}"/>
              </a:ext>
            </a:extLst>
          </p:cNvPr>
          <p:cNvSpPr/>
          <p:nvPr/>
        </p:nvSpPr>
        <p:spPr>
          <a:xfrm>
            <a:off x="1752276" y="2088207"/>
            <a:ext cx="3707852" cy="1134208"/>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5" name="Rechteck: abgerundete Ecken 14">
            <a:extLst>
              <a:ext uri="{FF2B5EF4-FFF2-40B4-BE49-F238E27FC236}">
                <a16:creationId xmlns:a16="http://schemas.microsoft.com/office/drawing/2014/main" id="{BDC8837C-E836-4A2C-8F88-BEAC547DE4FB}"/>
              </a:ext>
            </a:extLst>
          </p:cNvPr>
          <p:cNvSpPr/>
          <p:nvPr/>
        </p:nvSpPr>
        <p:spPr>
          <a:xfrm>
            <a:off x="7366807" y="4160414"/>
            <a:ext cx="3908592" cy="1134208"/>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4" name="Rechteck: abgerundete Ecken 13">
            <a:extLst>
              <a:ext uri="{FF2B5EF4-FFF2-40B4-BE49-F238E27FC236}">
                <a16:creationId xmlns:a16="http://schemas.microsoft.com/office/drawing/2014/main" id="{004C3781-6896-4520-9AC5-408837B786D0}"/>
              </a:ext>
            </a:extLst>
          </p:cNvPr>
          <p:cNvSpPr/>
          <p:nvPr/>
        </p:nvSpPr>
        <p:spPr>
          <a:xfrm>
            <a:off x="7314890" y="2088207"/>
            <a:ext cx="3960508" cy="1134208"/>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pic>
        <p:nvPicPr>
          <p:cNvPr id="2" name="Grafik 1">
            <a:extLst>
              <a:ext uri="{FF2B5EF4-FFF2-40B4-BE49-F238E27FC236}">
                <a16:creationId xmlns:a16="http://schemas.microsoft.com/office/drawing/2014/main" id="{D5F1BC12-ED9F-462B-A25A-3E10903C9200}"/>
              </a:ext>
            </a:extLst>
          </p:cNvPr>
          <p:cNvPicPr>
            <a:picLocks noChangeAspect="1"/>
          </p:cNvPicPr>
          <p:nvPr/>
        </p:nvPicPr>
        <p:blipFill>
          <a:blip r:embed="rId3"/>
          <a:stretch>
            <a:fillRect/>
          </a:stretch>
        </p:blipFill>
        <p:spPr>
          <a:xfrm>
            <a:off x="2149091" y="2202874"/>
            <a:ext cx="2876550" cy="876300"/>
          </a:xfrm>
          <a:prstGeom prst="rect">
            <a:avLst/>
          </a:prstGeom>
        </p:spPr>
      </p:pic>
      <p:pic>
        <p:nvPicPr>
          <p:cNvPr id="3" name="Grafik 2">
            <a:extLst>
              <a:ext uri="{FF2B5EF4-FFF2-40B4-BE49-F238E27FC236}">
                <a16:creationId xmlns:a16="http://schemas.microsoft.com/office/drawing/2014/main" id="{58A85161-3260-4A1B-A4DB-7155DBBB995B}"/>
              </a:ext>
            </a:extLst>
          </p:cNvPr>
          <p:cNvPicPr>
            <a:picLocks noChangeAspect="1"/>
          </p:cNvPicPr>
          <p:nvPr/>
        </p:nvPicPr>
        <p:blipFill>
          <a:blip r:embed="rId4"/>
          <a:stretch>
            <a:fillRect/>
          </a:stretch>
        </p:blipFill>
        <p:spPr>
          <a:xfrm>
            <a:off x="2284480" y="4296006"/>
            <a:ext cx="2828925" cy="809625"/>
          </a:xfrm>
          <a:prstGeom prst="rect">
            <a:avLst/>
          </a:prstGeom>
        </p:spPr>
      </p:pic>
      <p:pic>
        <p:nvPicPr>
          <p:cNvPr id="4" name="Grafik 3">
            <a:extLst>
              <a:ext uri="{FF2B5EF4-FFF2-40B4-BE49-F238E27FC236}">
                <a16:creationId xmlns:a16="http://schemas.microsoft.com/office/drawing/2014/main" id="{0BAC5A4A-2E70-4229-A84F-46682E61313F}"/>
              </a:ext>
            </a:extLst>
          </p:cNvPr>
          <p:cNvPicPr>
            <a:picLocks noChangeAspect="1"/>
          </p:cNvPicPr>
          <p:nvPr/>
        </p:nvPicPr>
        <p:blipFill>
          <a:blip r:embed="rId5"/>
          <a:stretch>
            <a:fillRect/>
          </a:stretch>
        </p:blipFill>
        <p:spPr>
          <a:xfrm>
            <a:off x="7578452" y="2199621"/>
            <a:ext cx="3305175" cy="857250"/>
          </a:xfrm>
          <a:prstGeom prst="rect">
            <a:avLst/>
          </a:prstGeom>
        </p:spPr>
      </p:pic>
      <p:pic>
        <p:nvPicPr>
          <p:cNvPr id="6" name="Grafik 5">
            <a:extLst>
              <a:ext uri="{FF2B5EF4-FFF2-40B4-BE49-F238E27FC236}">
                <a16:creationId xmlns:a16="http://schemas.microsoft.com/office/drawing/2014/main" id="{FEC68B57-E62A-4371-A65D-C9BE05218061}"/>
              </a:ext>
            </a:extLst>
          </p:cNvPr>
          <p:cNvPicPr>
            <a:picLocks noChangeAspect="1"/>
          </p:cNvPicPr>
          <p:nvPr/>
        </p:nvPicPr>
        <p:blipFill>
          <a:blip r:embed="rId6"/>
          <a:stretch>
            <a:fillRect/>
          </a:stretch>
        </p:blipFill>
        <p:spPr>
          <a:xfrm>
            <a:off x="7610792" y="4351184"/>
            <a:ext cx="3257550" cy="771525"/>
          </a:xfrm>
          <a:prstGeom prst="rect">
            <a:avLst/>
          </a:prstGeom>
        </p:spPr>
      </p:pic>
      <p:sp>
        <p:nvSpPr>
          <p:cNvPr id="12" name="Textfeld 11">
            <a:extLst>
              <a:ext uri="{FF2B5EF4-FFF2-40B4-BE49-F238E27FC236}">
                <a16:creationId xmlns:a16="http://schemas.microsoft.com/office/drawing/2014/main" id="{2A9AFD5D-5A5A-4F1F-9243-EAA404480D48}"/>
              </a:ext>
            </a:extLst>
          </p:cNvPr>
          <p:cNvSpPr txBox="1"/>
          <p:nvPr/>
        </p:nvSpPr>
        <p:spPr>
          <a:xfrm>
            <a:off x="5591908" y="2847837"/>
            <a:ext cx="1644161" cy="1569660"/>
          </a:xfrm>
          <a:prstGeom prst="rect">
            <a:avLst/>
          </a:prstGeom>
          <a:noFill/>
        </p:spPr>
        <p:txBody>
          <a:bodyPr wrap="square" rtlCol="0">
            <a:spAutoFit/>
          </a:bodyPr>
          <a:lstStyle/>
          <a:p>
            <a:pPr algn="ctr"/>
            <a:r>
              <a:rPr lang="de-AT" sz="3200" b="1" dirty="0"/>
              <a:t>Zukunft</a:t>
            </a:r>
          </a:p>
          <a:p>
            <a:pPr algn="ctr"/>
            <a:r>
              <a:rPr lang="de-AT" sz="3200" b="1" dirty="0"/>
              <a:t>Braucht</a:t>
            </a:r>
          </a:p>
          <a:p>
            <a:pPr algn="ctr"/>
            <a:r>
              <a:rPr lang="de-AT" sz="3200" b="1" dirty="0"/>
              <a:t>Herkunft</a:t>
            </a:r>
          </a:p>
        </p:txBody>
      </p:sp>
      <p:sp>
        <p:nvSpPr>
          <p:cNvPr id="19" name="Textfeld 18">
            <a:extLst>
              <a:ext uri="{FF2B5EF4-FFF2-40B4-BE49-F238E27FC236}">
                <a16:creationId xmlns:a16="http://schemas.microsoft.com/office/drawing/2014/main" id="{E9BD921D-1B8D-40A4-8BA4-8EC3E38B0789}"/>
              </a:ext>
            </a:extLst>
          </p:cNvPr>
          <p:cNvSpPr txBox="1"/>
          <p:nvPr/>
        </p:nvSpPr>
        <p:spPr>
          <a:xfrm>
            <a:off x="1752276" y="2478505"/>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1</a:t>
            </a:r>
          </a:p>
        </p:txBody>
      </p:sp>
      <p:sp>
        <p:nvSpPr>
          <p:cNvPr id="20" name="Textfeld 19">
            <a:extLst>
              <a:ext uri="{FF2B5EF4-FFF2-40B4-BE49-F238E27FC236}">
                <a16:creationId xmlns:a16="http://schemas.microsoft.com/office/drawing/2014/main" id="{C999384B-A31C-42AA-B1EE-E58B516ED277}"/>
              </a:ext>
            </a:extLst>
          </p:cNvPr>
          <p:cNvSpPr txBox="1"/>
          <p:nvPr/>
        </p:nvSpPr>
        <p:spPr>
          <a:xfrm>
            <a:off x="10878583" y="2443580"/>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2</a:t>
            </a:r>
          </a:p>
        </p:txBody>
      </p:sp>
      <p:sp>
        <p:nvSpPr>
          <p:cNvPr id="21" name="Textfeld 20">
            <a:extLst>
              <a:ext uri="{FF2B5EF4-FFF2-40B4-BE49-F238E27FC236}">
                <a16:creationId xmlns:a16="http://schemas.microsoft.com/office/drawing/2014/main" id="{98E6EB67-CD6A-4BFD-AF37-83B76B219698}"/>
              </a:ext>
            </a:extLst>
          </p:cNvPr>
          <p:cNvSpPr txBox="1"/>
          <p:nvPr/>
        </p:nvSpPr>
        <p:spPr>
          <a:xfrm>
            <a:off x="10868342" y="4552280"/>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4</a:t>
            </a:r>
          </a:p>
        </p:txBody>
      </p:sp>
      <p:sp>
        <p:nvSpPr>
          <p:cNvPr id="22" name="Textfeld 21">
            <a:extLst>
              <a:ext uri="{FF2B5EF4-FFF2-40B4-BE49-F238E27FC236}">
                <a16:creationId xmlns:a16="http://schemas.microsoft.com/office/drawing/2014/main" id="{220E807D-7CB8-4E79-A4B6-F6E2F3F0241A}"/>
              </a:ext>
            </a:extLst>
          </p:cNvPr>
          <p:cNvSpPr txBox="1"/>
          <p:nvPr/>
        </p:nvSpPr>
        <p:spPr>
          <a:xfrm>
            <a:off x="1868829" y="4507770"/>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3</a:t>
            </a:r>
          </a:p>
        </p:txBody>
      </p:sp>
      <p:sp>
        <p:nvSpPr>
          <p:cNvPr id="23" name="Pfeil: nach rechts 22">
            <a:extLst>
              <a:ext uri="{FF2B5EF4-FFF2-40B4-BE49-F238E27FC236}">
                <a16:creationId xmlns:a16="http://schemas.microsoft.com/office/drawing/2014/main" id="{4FC93530-1F49-4ACA-BAE9-6B696E2A47FD}"/>
              </a:ext>
            </a:extLst>
          </p:cNvPr>
          <p:cNvSpPr/>
          <p:nvPr/>
        </p:nvSpPr>
        <p:spPr>
          <a:xfrm rot="2693969">
            <a:off x="5219041" y="2949981"/>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4" name="Pfeil: nach rechts 23">
            <a:extLst>
              <a:ext uri="{FF2B5EF4-FFF2-40B4-BE49-F238E27FC236}">
                <a16:creationId xmlns:a16="http://schemas.microsoft.com/office/drawing/2014/main" id="{3F3126C9-228B-4D4B-A89F-8AF8E1F80344}"/>
              </a:ext>
            </a:extLst>
          </p:cNvPr>
          <p:cNvSpPr/>
          <p:nvPr/>
        </p:nvSpPr>
        <p:spPr>
          <a:xfrm rot="8327092">
            <a:off x="7168234" y="2965563"/>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5" name="Pfeil: nach rechts 24">
            <a:extLst>
              <a:ext uri="{FF2B5EF4-FFF2-40B4-BE49-F238E27FC236}">
                <a16:creationId xmlns:a16="http://schemas.microsoft.com/office/drawing/2014/main" id="{5158BD13-B014-4B4F-A1BA-4A9D15EDE37E}"/>
              </a:ext>
            </a:extLst>
          </p:cNvPr>
          <p:cNvSpPr/>
          <p:nvPr/>
        </p:nvSpPr>
        <p:spPr>
          <a:xfrm rot="19770972">
            <a:off x="5274331" y="4024323"/>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6" name="Pfeil: nach rechts 25">
            <a:extLst>
              <a:ext uri="{FF2B5EF4-FFF2-40B4-BE49-F238E27FC236}">
                <a16:creationId xmlns:a16="http://schemas.microsoft.com/office/drawing/2014/main" id="{B32EEE93-88DF-4B8F-BBE5-E99EB9020116}"/>
              </a:ext>
            </a:extLst>
          </p:cNvPr>
          <p:cNvSpPr/>
          <p:nvPr/>
        </p:nvSpPr>
        <p:spPr>
          <a:xfrm rot="13064251">
            <a:off x="7272596" y="4013629"/>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7" name="Textfeld 26">
            <a:extLst>
              <a:ext uri="{FF2B5EF4-FFF2-40B4-BE49-F238E27FC236}">
                <a16:creationId xmlns:a16="http://schemas.microsoft.com/office/drawing/2014/main" id="{88D12A7C-8775-4207-95A6-DA553C968514}"/>
              </a:ext>
            </a:extLst>
          </p:cNvPr>
          <p:cNvSpPr txBox="1"/>
          <p:nvPr/>
        </p:nvSpPr>
        <p:spPr>
          <a:xfrm>
            <a:off x="1495962" y="621102"/>
            <a:ext cx="9761509" cy="7078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e-AT" sz="4000" b="1" dirty="0">
                <a:latin typeface="Calibri Light" panose="020F0302020204030204" pitchFamily="34" charset="0"/>
                <a:cs typeface="Calibri Light" panose="020F0302020204030204" pitchFamily="34" charset="0"/>
              </a:rPr>
              <a:t>Leitbild / Motto 2019++</a:t>
            </a:r>
          </a:p>
        </p:txBody>
      </p:sp>
      <p:pic>
        <p:nvPicPr>
          <p:cNvPr id="9" name="Grafik 8">
            <a:extLst>
              <a:ext uri="{FF2B5EF4-FFF2-40B4-BE49-F238E27FC236}">
                <a16:creationId xmlns:a16="http://schemas.microsoft.com/office/drawing/2014/main" id="{9DAD2D45-2DC9-4BDA-893C-C87894699B7E}"/>
              </a:ext>
            </a:extLst>
          </p:cNvPr>
          <p:cNvPicPr>
            <a:picLocks noChangeAspect="1"/>
          </p:cNvPicPr>
          <p:nvPr/>
        </p:nvPicPr>
        <p:blipFill>
          <a:blip r:embed="rId7"/>
          <a:stretch>
            <a:fillRect/>
          </a:stretch>
        </p:blipFill>
        <p:spPr>
          <a:xfrm>
            <a:off x="2405775" y="525237"/>
            <a:ext cx="1033796" cy="939815"/>
          </a:xfrm>
          <a:prstGeom prst="rect">
            <a:avLst/>
          </a:prstGeom>
        </p:spPr>
      </p:pic>
      <p:pic>
        <p:nvPicPr>
          <p:cNvPr id="13" name="Grafik 12">
            <a:extLst>
              <a:ext uri="{FF2B5EF4-FFF2-40B4-BE49-F238E27FC236}">
                <a16:creationId xmlns:a16="http://schemas.microsoft.com/office/drawing/2014/main" id="{C1369DD1-A8C7-4B69-87DC-CF56A090CA3F}"/>
              </a:ext>
            </a:extLst>
          </p:cNvPr>
          <p:cNvPicPr>
            <a:picLocks noChangeAspect="1"/>
          </p:cNvPicPr>
          <p:nvPr/>
        </p:nvPicPr>
        <p:blipFill>
          <a:blip r:embed="rId8"/>
          <a:stretch>
            <a:fillRect/>
          </a:stretch>
        </p:blipFill>
        <p:spPr>
          <a:xfrm>
            <a:off x="5525182" y="1428048"/>
            <a:ext cx="1724654" cy="1724654"/>
          </a:xfrm>
          <a:prstGeom prst="rect">
            <a:avLst/>
          </a:prstGeom>
        </p:spPr>
      </p:pic>
      <p:pic>
        <p:nvPicPr>
          <p:cNvPr id="29" name="Grafik 28">
            <a:extLst>
              <a:ext uri="{FF2B5EF4-FFF2-40B4-BE49-F238E27FC236}">
                <a16:creationId xmlns:a16="http://schemas.microsoft.com/office/drawing/2014/main" id="{AD964F07-C848-42BA-A801-6F51BC266C10}"/>
              </a:ext>
            </a:extLst>
          </p:cNvPr>
          <p:cNvPicPr>
            <a:picLocks noChangeAspect="1"/>
          </p:cNvPicPr>
          <p:nvPr/>
        </p:nvPicPr>
        <p:blipFill>
          <a:blip r:embed="rId9"/>
          <a:stretch>
            <a:fillRect/>
          </a:stretch>
        </p:blipFill>
        <p:spPr>
          <a:xfrm>
            <a:off x="5768377" y="4252287"/>
            <a:ext cx="1588188" cy="1588188"/>
          </a:xfrm>
          <a:prstGeom prst="rect">
            <a:avLst/>
          </a:prstGeom>
        </p:spPr>
      </p:pic>
    </p:spTree>
    <p:extLst>
      <p:ext uri="{BB962C8B-B14F-4D97-AF65-F5344CB8AC3E}">
        <p14:creationId xmlns:p14="http://schemas.microsoft.com/office/powerpoint/2010/main" val="3793483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2B0FD5EC-FCF4-4A77-BFA2-19840E67BE5E}"/>
              </a:ext>
            </a:extLst>
          </p:cNvPr>
          <p:cNvPicPr>
            <a:picLocks noChangeAspect="1"/>
          </p:cNvPicPr>
          <p:nvPr/>
        </p:nvPicPr>
        <p:blipFill>
          <a:blip r:embed="rId2"/>
          <a:stretch>
            <a:fillRect/>
          </a:stretch>
        </p:blipFill>
        <p:spPr>
          <a:xfrm>
            <a:off x="1121434" y="422694"/>
            <a:ext cx="10368950" cy="5481660"/>
          </a:xfrm>
          <a:prstGeom prst="rect">
            <a:avLst/>
          </a:prstGeom>
        </p:spPr>
      </p:pic>
      <p:pic>
        <p:nvPicPr>
          <p:cNvPr id="13" name="Grafik 12">
            <a:extLst>
              <a:ext uri="{FF2B5EF4-FFF2-40B4-BE49-F238E27FC236}">
                <a16:creationId xmlns:a16="http://schemas.microsoft.com/office/drawing/2014/main" id="{3073A6F1-BA32-48B7-B667-87F757F4F34E}"/>
              </a:ext>
            </a:extLst>
          </p:cNvPr>
          <p:cNvPicPr>
            <a:picLocks noChangeAspect="1"/>
          </p:cNvPicPr>
          <p:nvPr/>
        </p:nvPicPr>
        <p:blipFill>
          <a:blip r:embed="rId3"/>
          <a:stretch>
            <a:fillRect/>
          </a:stretch>
        </p:blipFill>
        <p:spPr>
          <a:xfrm>
            <a:off x="1694371" y="2010027"/>
            <a:ext cx="6514201" cy="982912"/>
          </a:xfrm>
          <a:prstGeom prst="rect">
            <a:avLst/>
          </a:prstGeom>
          <a:effectLst>
            <a:glow rad="228600">
              <a:schemeClr val="accent6">
                <a:satMod val="175000"/>
                <a:alpha val="40000"/>
              </a:schemeClr>
            </a:glow>
          </a:effectLst>
        </p:spPr>
      </p:pic>
      <p:sp>
        <p:nvSpPr>
          <p:cNvPr id="3" name="Rechteck 2">
            <a:extLst>
              <a:ext uri="{FF2B5EF4-FFF2-40B4-BE49-F238E27FC236}">
                <a16:creationId xmlns:a16="http://schemas.microsoft.com/office/drawing/2014/main" id="{557B8228-AA6F-4BFD-B437-F0E2A6DCF2F1}"/>
              </a:ext>
            </a:extLst>
          </p:cNvPr>
          <p:cNvSpPr/>
          <p:nvPr/>
        </p:nvSpPr>
        <p:spPr>
          <a:xfrm>
            <a:off x="8404634" y="1617933"/>
            <a:ext cx="2154099" cy="166199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Unterziel 1.1 </a:t>
            </a:r>
            <a:r>
              <a:rPr lang="de-DE" sz="1000" dirty="0">
                <a:latin typeface="Calibri Light" panose="020F0302020204030204" pitchFamily="34" charset="0"/>
                <a:cs typeface="Calibri Light" panose="020F0302020204030204" pitchFamily="34" charset="0"/>
              </a:rPr>
              <a:t>– Gemeinsame Angebotsentwicklung der Museen und Schaubetriebe</a:t>
            </a:r>
          </a:p>
          <a:p>
            <a:endParaRPr lang="de-DE" sz="600" dirty="0">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1.2 </a:t>
            </a:r>
            <a:r>
              <a:rPr lang="de-DE" sz="1000" dirty="0">
                <a:latin typeface="Calibri Light" panose="020F0302020204030204" pitchFamily="34" charset="0"/>
                <a:cs typeface="Calibri Light" panose="020F0302020204030204" pitchFamily="34" charset="0"/>
              </a:rPr>
              <a:t>– Gemeinsame Kommunikationsmaßnahmen nach außen</a:t>
            </a:r>
          </a:p>
          <a:p>
            <a:endParaRPr lang="de-DE" sz="600" dirty="0">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1.3 </a:t>
            </a:r>
            <a:r>
              <a:rPr lang="de-DE" sz="1000" dirty="0">
                <a:latin typeface="Calibri Light" panose="020F0302020204030204" pitchFamily="34" charset="0"/>
                <a:cs typeface="Calibri Light" panose="020F0302020204030204" pitchFamily="34" charset="0"/>
              </a:rPr>
              <a:t>– Austausch und Kommunikation zwischen den Vereinsmitgliedern (nach innen)</a:t>
            </a:r>
          </a:p>
        </p:txBody>
      </p:sp>
      <p:sp>
        <p:nvSpPr>
          <p:cNvPr id="10" name="Rechteck 9">
            <a:extLst>
              <a:ext uri="{FF2B5EF4-FFF2-40B4-BE49-F238E27FC236}">
                <a16:creationId xmlns:a16="http://schemas.microsoft.com/office/drawing/2014/main" id="{C0C1AC64-E919-4D5E-9ADC-01048704F0C2}"/>
              </a:ext>
            </a:extLst>
          </p:cNvPr>
          <p:cNvSpPr/>
          <p:nvPr/>
        </p:nvSpPr>
        <p:spPr>
          <a:xfrm>
            <a:off x="8404634" y="3751664"/>
            <a:ext cx="2231736" cy="190821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Unterziel 2.1 – </a:t>
            </a:r>
            <a:r>
              <a:rPr lang="de-DE" sz="1000" dirty="0">
                <a:solidFill>
                  <a:schemeClr val="bg1"/>
                </a:solidFill>
                <a:latin typeface="Calibri Light" panose="020F0302020204030204" pitchFamily="34" charset="0"/>
                <a:cs typeface="Calibri Light" panose="020F0302020204030204" pitchFamily="34" charset="0"/>
              </a:rPr>
              <a:t>Weiterbildung für ehren- und hauptamtliche Museumsaktive</a:t>
            </a:r>
          </a:p>
          <a:p>
            <a:endParaRPr lang="de-DE" sz="600" dirty="0">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2.2 – </a:t>
            </a:r>
            <a:r>
              <a:rPr lang="de-DE" sz="1000" dirty="0">
                <a:solidFill>
                  <a:schemeClr val="bg1"/>
                </a:solidFill>
                <a:latin typeface="Calibri Light" panose="020F0302020204030204" pitchFamily="34" charset="0"/>
                <a:cs typeface="Calibri Light" panose="020F0302020204030204" pitchFamily="34" charset="0"/>
              </a:rPr>
              <a:t>Vermittlungsprogramme für junge Menschen im schulischen und außerschulischen Bereich</a:t>
            </a:r>
          </a:p>
          <a:p>
            <a:endParaRPr lang="de-DE" sz="600" dirty="0">
              <a:solidFill>
                <a:schemeClr val="bg1"/>
              </a:solidFill>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2.3 – </a:t>
            </a:r>
            <a:r>
              <a:rPr lang="de-DE" sz="1000" dirty="0">
                <a:solidFill>
                  <a:schemeClr val="bg1"/>
                </a:solidFill>
                <a:latin typeface="Calibri Light" panose="020F0302020204030204" pitchFamily="34" charset="0"/>
                <a:cs typeface="Calibri Light" panose="020F0302020204030204" pitchFamily="34" charset="0"/>
              </a:rPr>
              <a:t>Vermittlungsprogramme für neue Zielgruppen</a:t>
            </a:r>
          </a:p>
          <a:p>
            <a:endParaRPr lang="de-DE" sz="600" dirty="0">
              <a:solidFill>
                <a:schemeClr val="bg1"/>
              </a:solidFill>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2.4 – </a:t>
            </a:r>
            <a:r>
              <a:rPr lang="de-DE" sz="1000" dirty="0">
                <a:solidFill>
                  <a:schemeClr val="bg1"/>
                </a:solidFill>
                <a:latin typeface="Calibri Light" panose="020F0302020204030204" pitchFamily="34" charset="0"/>
                <a:cs typeface="Calibri Light" panose="020F0302020204030204" pitchFamily="34" charset="0"/>
              </a:rPr>
              <a:t>Weiterbildungs- und Vermittlungsprogramme für Entscheidungsträger*innen</a:t>
            </a:r>
          </a:p>
        </p:txBody>
      </p:sp>
      <p:pic>
        <p:nvPicPr>
          <p:cNvPr id="14" name="Grafik 13">
            <a:extLst>
              <a:ext uri="{FF2B5EF4-FFF2-40B4-BE49-F238E27FC236}">
                <a16:creationId xmlns:a16="http://schemas.microsoft.com/office/drawing/2014/main" id="{E2E022A5-6CAA-4398-B8C6-575F2A210684}"/>
              </a:ext>
            </a:extLst>
          </p:cNvPr>
          <p:cNvPicPr>
            <a:picLocks noChangeAspect="1"/>
          </p:cNvPicPr>
          <p:nvPr/>
        </p:nvPicPr>
        <p:blipFill>
          <a:blip r:embed="rId4"/>
          <a:stretch>
            <a:fillRect/>
          </a:stretch>
        </p:blipFill>
        <p:spPr>
          <a:xfrm>
            <a:off x="1689317" y="4238968"/>
            <a:ext cx="6514201" cy="935176"/>
          </a:xfrm>
          <a:prstGeom prst="rect">
            <a:avLst/>
          </a:prstGeom>
          <a:effectLst>
            <a:glow rad="228600">
              <a:schemeClr val="accent6">
                <a:satMod val="175000"/>
                <a:alpha val="40000"/>
              </a:schemeClr>
            </a:glow>
          </a:effectLst>
        </p:spPr>
      </p:pic>
      <p:sp>
        <p:nvSpPr>
          <p:cNvPr id="15" name="Pfeil: nach rechts 14">
            <a:extLst>
              <a:ext uri="{FF2B5EF4-FFF2-40B4-BE49-F238E27FC236}">
                <a16:creationId xmlns:a16="http://schemas.microsoft.com/office/drawing/2014/main" id="{501D7671-9948-4B08-B87C-DC29CA812FE6}"/>
              </a:ext>
            </a:extLst>
          </p:cNvPr>
          <p:cNvSpPr/>
          <p:nvPr/>
        </p:nvSpPr>
        <p:spPr>
          <a:xfrm>
            <a:off x="8050690" y="2246209"/>
            <a:ext cx="315764" cy="405442"/>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6" name="Pfeil: nach rechts 15">
            <a:extLst>
              <a:ext uri="{FF2B5EF4-FFF2-40B4-BE49-F238E27FC236}">
                <a16:creationId xmlns:a16="http://schemas.microsoft.com/office/drawing/2014/main" id="{6E91DECD-1B38-43D4-A1E5-B2F5866C6292}"/>
              </a:ext>
            </a:extLst>
          </p:cNvPr>
          <p:cNvSpPr/>
          <p:nvPr/>
        </p:nvSpPr>
        <p:spPr>
          <a:xfrm>
            <a:off x="8045636" y="4503050"/>
            <a:ext cx="315764" cy="405442"/>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8" name="Textfeld 17">
            <a:extLst>
              <a:ext uri="{FF2B5EF4-FFF2-40B4-BE49-F238E27FC236}">
                <a16:creationId xmlns:a16="http://schemas.microsoft.com/office/drawing/2014/main" id="{29CA3D18-2A6F-4F0F-9F89-6BA2DC3B05C7}"/>
              </a:ext>
            </a:extLst>
          </p:cNvPr>
          <p:cNvSpPr txBox="1"/>
          <p:nvPr/>
        </p:nvSpPr>
        <p:spPr>
          <a:xfrm>
            <a:off x="1498309" y="2282319"/>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1</a:t>
            </a:r>
          </a:p>
        </p:txBody>
      </p:sp>
      <p:sp>
        <p:nvSpPr>
          <p:cNvPr id="19" name="Textfeld 18">
            <a:extLst>
              <a:ext uri="{FF2B5EF4-FFF2-40B4-BE49-F238E27FC236}">
                <a16:creationId xmlns:a16="http://schemas.microsoft.com/office/drawing/2014/main" id="{1A342D39-6C6F-48CA-906A-FD9E1387CBBD}"/>
              </a:ext>
            </a:extLst>
          </p:cNvPr>
          <p:cNvSpPr txBox="1"/>
          <p:nvPr/>
        </p:nvSpPr>
        <p:spPr>
          <a:xfrm>
            <a:off x="1495963" y="4503050"/>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2</a:t>
            </a:r>
          </a:p>
        </p:txBody>
      </p:sp>
      <p:sp>
        <p:nvSpPr>
          <p:cNvPr id="20" name="Textfeld 19">
            <a:extLst>
              <a:ext uri="{FF2B5EF4-FFF2-40B4-BE49-F238E27FC236}">
                <a16:creationId xmlns:a16="http://schemas.microsoft.com/office/drawing/2014/main" id="{31E5DEC8-0C6A-42D5-824C-B44D4C88ECE3}"/>
              </a:ext>
            </a:extLst>
          </p:cNvPr>
          <p:cNvSpPr txBox="1"/>
          <p:nvPr/>
        </p:nvSpPr>
        <p:spPr>
          <a:xfrm>
            <a:off x="1495962" y="621102"/>
            <a:ext cx="9761509" cy="7078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e-AT" sz="4000" b="1" dirty="0">
                <a:latin typeface="Calibri Light" panose="020F0302020204030204" pitchFamily="34" charset="0"/>
                <a:cs typeface="Calibri Light" panose="020F0302020204030204" pitchFamily="34" charset="0"/>
              </a:rPr>
              <a:t>Ziele 2019++</a:t>
            </a:r>
          </a:p>
        </p:txBody>
      </p:sp>
    </p:spTree>
    <p:extLst>
      <p:ext uri="{BB962C8B-B14F-4D97-AF65-F5344CB8AC3E}">
        <p14:creationId xmlns:p14="http://schemas.microsoft.com/office/powerpoint/2010/main" val="2363152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CB1BDBA-D94F-4543-91B0-DA151A7E646F}"/>
              </a:ext>
            </a:extLst>
          </p:cNvPr>
          <p:cNvPicPr>
            <a:picLocks noChangeAspect="1"/>
          </p:cNvPicPr>
          <p:nvPr/>
        </p:nvPicPr>
        <p:blipFill>
          <a:blip r:embed="rId2"/>
          <a:stretch>
            <a:fillRect/>
          </a:stretch>
        </p:blipFill>
        <p:spPr>
          <a:xfrm>
            <a:off x="1092679" y="430700"/>
            <a:ext cx="10368950" cy="5481660"/>
          </a:xfrm>
          <a:prstGeom prst="rect">
            <a:avLst/>
          </a:prstGeom>
        </p:spPr>
      </p:pic>
      <p:sp>
        <p:nvSpPr>
          <p:cNvPr id="2" name="Rechteck 1">
            <a:extLst>
              <a:ext uri="{FF2B5EF4-FFF2-40B4-BE49-F238E27FC236}">
                <a16:creationId xmlns:a16="http://schemas.microsoft.com/office/drawing/2014/main" id="{8115BE33-9847-4D3B-9147-51201641BA44}"/>
              </a:ext>
            </a:extLst>
          </p:cNvPr>
          <p:cNvSpPr/>
          <p:nvPr/>
        </p:nvSpPr>
        <p:spPr>
          <a:xfrm>
            <a:off x="8551654" y="1997163"/>
            <a:ext cx="2154099" cy="1261884"/>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Unterziel 3.1 – </a:t>
            </a:r>
            <a:r>
              <a:rPr lang="de-DE" sz="1000" dirty="0">
                <a:solidFill>
                  <a:schemeClr val="bg1"/>
                </a:solidFill>
                <a:latin typeface="Calibri Light" panose="020F0302020204030204" pitchFamily="34" charset="0"/>
                <a:cs typeface="Calibri Light" panose="020F0302020204030204" pitchFamily="34" charset="0"/>
              </a:rPr>
              <a:t>Entwicklung von Begegnungsformaten für Einheimische, Zugezogene und Reisende</a:t>
            </a:r>
          </a:p>
          <a:p>
            <a:endParaRPr lang="de-DE" sz="600" dirty="0">
              <a:solidFill>
                <a:schemeClr val="bg1"/>
              </a:solidFill>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3.2 – </a:t>
            </a:r>
            <a:r>
              <a:rPr lang="de-DE" sz="1000" dirty="0">
                <a:solidFill>
                  <a:schemeClr val="bg1"/>
                </a:solidFill>
                <a:latin typeface="Calibri Light" panose="020F0302020204030204" pitchFamily="34" charset="0"/>
                <a:cs typeface="Calibri Light" panose="020F0302020204030204" pitchFamily="34" charset="0"/>
              </a:rPr>
              <a:t>Vernetzung der Bewohner*innen über die Schnittstelle Museum</a:t>
            </a:r>
          </a:p>
        </p:txBody>
      </p:sp>
      <p:sp>
        <p:nvSpPr>
          <p:cNvPr id="3" name="Rechteck 2">
            <a:extLst>
              <a:ext uri="{FF2B5EF4-FFF2-40B4-BE49-F238E27FC236}">
                <a16:creationId xmlns:a16="http://schemas.microsoft.com/office/drawing/2014/main" id="{82B6E5B7-46C7-40AE-A98E-4C42ECA1B24A}"/>
              </a:ext>
            </a:extLst>
          </p:cNvPr>
          <p:cNvSpPr/>
          <p:nvPr/>
        </p:nvSpPr>
        <p:spPr>
          <a:xfrm>
            <a:off x="8551654" y="3689363"/>
            <a:ext cx="2174488" cy="190821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Unterziel 4.1 – </a:t>
            </a:r>
            <a:r>
              <a:rPr lang="de-DE" sz="1000" dirty="0">
                <a:solidFill>
                  <a:schemeClr val="bg1"/>
                </a:solidFill>
                <a:latin typeface="Calibri Light" panose="020F0302020204030204" pitchFamily="34" charset="0"/>
                <a:cs typeface="Calibri Light" panose="020F0302020204030204" pitchFamily="34" charset="0"/>
              </a:rPr>
              <a:t>Aufbau von strategischen Kooperationen mit den Tourismusverbänden</a:t>
            </a:r>
          </a:p>
          <a:p>
            <a:endParaRPr lang="de-DE" sz="600" dirty="0">
              <a:solidFill>
                <a:schemeClr val="bg1"/>
              </a:solidFill>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4.2 – </a:t>
            </a:r>
            <a:r>
              <a:rPr lang="de-DE" sz="1000" dirty="0">
                <a:latin typeface="Calibri Light" panose="020F0302020204030204" pitchFamily="34" charset="0"/>
                <a:cs typeface="Calibri Light" panose="020F0302020204030204" pitchFamily="34" charset="0"/>
              </a:rPr>
              <a:t>Schaffung von Synergien mit metallverarbeitenden Großbetrieben</a:t>
            </a:r>
          </a:p>
          <a:p>
            <a:endParaRPr lang="de-DE" sz="600" dirty="0">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4.3 – </a:t>
            </a:r>
            <a:r>
              <a:rPr lang="de-DE" sz="1000" dirty="0">
                <a:latin typeface="Calibri Light" panose="020F0302020204030204" pitchFamily="34" charset="0"/>
                <a:cs typeface="Calibri Light" panose="020F0302020204030204" pitchFamily="34" charset="0"/>
              </a:rPr>
              <a:t>Bewusstsein für das Wirtschaftssystem Museum schaffen</a:t>
            </a:r>
          </a:p>
          <a:p>
            <a:endParaRPr lang="de-DE" sz="600" dirty="0">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4.4 – </a:t>
            </a:r>
            <a:r>
              <a:rPr lang="de-DE" sz="1000" dirty="0">
                <a:latin typeface="Calibri Light" panose="020F0302020204030204" pitchFamily="34" charset="0"/>
                <a:cs typeface="Calibri Light" panose="020F0302020204030204" pitchFamily="34" charset="0"/>
              </a:rPr>
              <a:t>Vernetzung mit dem regionalen Handwerk ermöglichen</a:t>
            </a:r>
          </a:p>
        </p:txBody>
      </p:sp>
      <p:sp>
        <p:nvSpPr>
          <p:cNvPr id="6" name="Textfeld 5">
            <a:extLst>
              <a:ext uri="{FF2B5EF4-FFF2-40B4-BE49-F238E27FC236}">
                <a16:creationId xmlns:a16="http://schemas.microsoft.com/office/drawing/2014/main" id="{2BEE6C75-C64C-4753-94AD-3915D3758EA0}"/>
              </a:ext>
            </a:extLst>
          </p:cNvPr>
          <p:cNvSpPr txBox="1"/>
          <p:nvPr/>
        </p:nvSpPr>
        <p:spPr>
          <a:xfrm>
            <a:off x="1495962" y="621102"/>
            <a:ext cx="9761509" cy="7078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e-AT" sz="4000" b="1" dirty="0">
                <a:latin typeface="Calibri Light" panose="020F0302020204030204" pitchFamily="34" charset="0"/>
                <a:cs typeface="Calibri Light" panose="020F0302020204030204" pitchFamily="34" charset="0"/>
              </a:rPr>
              <a:t>Ziele 2019++</a:t>
            </a:r>
          </a:p>
        </p:txBody>
      </p:sp>
      <p:pic>
        <p:nvPicPr>
          <p:cNvPr id="10" name="Grafik 9">
            <a:extLst>
              <a:ext uri="{FF2B5EF4-FFF2-40B4-BE49-F238E27FC236}">
                <a16:creationId xmlns:a16="http://schemas.microsoft.com/office/drawing/2014/main" id="{2E2CC585-B87C-455E-9BF8-22E073B30FF6}"/>
              </a:ext>
            </a:extLst>
          </p:cNvPr>
          <p:cNvPicPr>
            <a:picLocks noChangeAspect="1"/>
          </p:cNvPicPr>
          <p:nvPr/>
        </p:nvPicPr>
        <p:blipFill>
          <a:blip r:embed="rId3"/>
          <a:stretch>
            <a:fillRect/>
          </a:stretch>
        </p:blipFill>
        <p:spPr>
          <a:xfrm>
            <a:off x="1733631" y="2165764"/>
            <a:ext cx="6514201" cy="924682"/>
          </a:xfrm>
          <a:prstGeom prst="rect">
            <a:avLst/>
          </a:prstGeom>
          <a:effectLst>
            <a:glow rad="228600">
              <a:schemeClr val="accent6">
                <a:satMod val="175000"/>
                <a:alpha val="40000"/>
              </a:schemeClr>
            </a:glow>
          </a:effectLst>
        </p:spPr>
      </p:pic>
      <p:sp>
        <p:nvSpPr>
          <p:cNvPr id="11" name="Pfeil: nach rechts 10">
            <a:extLst>
              <a:ext uri="{FF2B5EF4-FFF2-40B4-BE49-F238E27FC236}">
                <a16:creationId xmlns:a16="http://schemas.microsoft.com/office/drawing/2014/main" id="{097D46E0-C301-459A-ADCE-FD3F8D9B35AE}"/>
              </a:ext>
            </a:extLst>
          </p:cNvPr>
          <p:cNvSpPr/>
          <p:nvPr/>
        </p:nvSpPr>
        <p:spPr>
          <a:xfrm>
            <a:off x="8203518" y="2425384"/>
            <a:ext cx="315764" cy="405442"/>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3" name="Textfeld 12">
            <a:extLst>
              <a:ext uri="{FF2B5EF4-FFF2-40B4-BE49-F238E27FC236}">
                <a16:creationId xmlns:a16="http://schemas.microsoft.com/office/drawing/2014/main" id="{52AE2AD5-8B39-4594-8A79-DBBE28D32346}"/>
              </a:ext>
            </a:extLst>
          </p:cNvPr>
          <p:cNvSpPr txBox="1"/>
          <p:nvPr/>
        </p:nvSpPr>
        <p:spPr>
          <a:xfrm>
            <a:off x="1498309" y="2443439"/>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3</a:t>
            </a:r>
          </a:p>
        </p:txBody>
      </p:sp>
      <p:pic>
        <p:nvPicPr>
          <p:cNvPr id="15" name="Grafik 14">
            <a:extLst>
              <a:ext uri="{FF2B5EF4-FFF2-40B4-BE49-F238E27FC236}">
                <a16:creationId xmlns:a16="http://schemas.microsoft.com/office/drawing/2014/main" id="{00258825-8913-427A-8AFA-4D0F79E25BF3}"/>
              </a:ext>
            </a:extLst>
          </p:cNvPr>
          <p:cNvPicPr>
            <a:picLocks noChangeAspect="1"/>
          </p:cNvPicPr>
          <p:nvPr/>
        </p:nvPicPr>
        <p:blipFill>
          <a:blip r:embed="rId4"/>
          <a:stretch>
            <a:fillRect/>
          </a:stretch>
        </p:blipFill>
        <p:spPr>
          <a:xfrm>
            <a:off x="1738550" y="4094737"/>
            <a:ext cx="6514201" cy="1097466"/>
          </a:xfrm>
          <a:prstGeom prst="rect">
            <a:avLst/>
          </a:prstGeom>
          <a:effectLst>
            <a:glow rad="228600">
              <a:schemeClr val="accent6">
                <a:satMod val="175000"/>
                <a:alpha val="40000"/>
              </a:schemeClr>
            </a:glow>
          </a:effectLst>
        </p:spPr>
      </p:pic>
      <p:sp>
        <p:nvSpPr>
          <p:cNvPr id="12" name="Pfeil: nach rechts 11">
            <a:extLst>
              <a:ext uri="{FF2B5EF4-FFF2-40B4-BE49-F238E27FC236}">
                <a16:creationId xmlns:a16="http://schemas.microsoft.com/office/drawing/2014/main" id="{63FB677E-110C-4675-8B31-95DB47CC5571}"/>
              </a:ext>
            </a:extLst>
          </p:cNvPr>
          <p:cNvSpPr/>
          <p:nvPr/>
        </p:nvSpPr>
        <p:spPr>
          <a:xfrm>
            <a:off x="8220846" y="4443208"/>
            <a:ext cx="315764" cy="405442"/>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4" name="Textfeld 13">
            <a:extLst>
              <a:ext uri="{FF2B5EF4-FFF2-40B4-BE49-F238E27FC236}">
                <a16:creationId xmlns:a16="http://schemas.microsoft.com/office/drawing/2014/main" id="{18EE131D-43B3-4174-935C-5A0D4C62225D}"/>
              </a:ext>
            </a:extLst>
          </p:cNvPr>
          <p:cNvSpPr txBox="1"/>
          <p:nvPr/>
        </p:nvSpPr>
        <p:spPr>
          <a:xfrm>
            <a:off x="1495963" y="4440749"/>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4</a:t>
            </a:r>
          </a:p>
        </p:txBody>
      </p:sp>
    </p:spTree>
    <p:extLst>
      <p:ext uri="{BB962C8B-B14F-4D97-AF65-F5344CB8AC3E}">
        <p14:creationId xmlns:p14="http://schemas.microsoft.com/office/powerpoint/2010/main" val="2618943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2B0FD5EC-FCF4-4A77-BFA2-19840E67BE5E}"/>
              </a:ext>
            </a:extLst>
          </p:cNvPr>
          <p:cNvPicPr>
            <a:picLocks noChangeAspect="1"/>
          </p:cNvPicPr>
          <p:nvPr/>
        </p:nvPicPr>
        <p:blipFill>
          <a:blip r:embed="rId2"/>
          <a:stretch>
            <a:fillRect/>
          </a:stretch>
        </p:blipFill>
        <p:spPr>
          <a:xfrm>
            <a:off x="1121434" y="474198"/>
            <a:ext cx="10368950" cy="5481660"/>
          </a:xfrm>
          <a:prstGeom prst="rect">
            <a:avLst/>
          </a:prstGeom>
        </p:spPr>
      </p:pic>
      <p:sp>
        <p:nvSpPr>
          <p:cNvPr id="3" name="Rechteck 2">
            <a:extLst>
              <a:ext uri="{FF2B5EF4-FFF2-40B4-BE49-F238E27FC236}">
                <a16:creationId xmlns:a16="http://schemas.microsoft.com/office/drawing/2014/main" id="{557B8228-AA6F-4BFD-B437-F0E2A6DCF2F1}"/>
              </a:ext>
            </a:extLst>
          </p:cNvPr>
          <p:cNvSpPr/>
          <p:nvPr/>
        </p:nvSpPr>
        <p:spPr>
          <a:xfrm>
            <a:off x="2322324" y="1425742"/>
            <a:ext cx="2154099" cy="166199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Unterziel 1.1 </a:t>
            </a:r>
            <a:r>
              <a:rPr lang="de-DE" sz="1000" dirty="0">
                <a:latin typeface="Calibri Light" panose="020F0302020204030204" pitchFamily="34" charset="0"/>
                <a:cs typeface="Calibri Light" panose="020F0302020204030204" pitchFamily="34" charset="0"/>
              </a:rPr>
              <a:t>– Gemeinsame Angebotsentwicklung der Museen und Schaubetriebe</a:t>
            </a:r>
          </a:p>
          <a:p>
            <a:endParaRPr lang="de-DE" sz="600" dirty="0">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1.2 </a:t>
            </a:r>
            <a:r>
              <a:rPr lang="de-DE" sz="1000" dirty="0">
                <a:latin typeface="Calibri Light" panose="020F0302020204030204" pitchFamily="34" charset="0"/>
                <a:cs typeface="Calibri Light" panose="020F0302020204030204" pitchFamily="34" charset="0"/>
              </a:rPr>
              <a:t>– Gemeinsame Kommunikationsmaßnahmen nach außen</a:t>
            </a:r>
          </a:p>
          <a:p>
            <a:endParaRPr lang="de-DE" sz="600" dirty="0">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1.3 </a:t>
            </a:r>
            <a:r>
              <a:rPr lang="de-DE" sz="1000" dirty="0">
                <a:latin typeface="Calibri Light" panose="020F0302020204030204" pitchFamily="34" charset="0"/>
                <a:cs typeface="Calibri Light" panose="020F0302020204030204" pitchFamily="34" charset="0"/>
              </a:rPr>
              <a:t>– Austausch und Kommunikation zwischen den Vereinsmitgliedern (nach innen)</a:t>
            </a:r>
          </a:p>
        </p:txBody>
      </p:sp>
      <p:sp>
        <p:nvSpPr>
          <p:cNvPr id="10" name="Rechteck 9">
            <a:extLst>
              <a:ext uri="{FF2B5EF4-FFF2-40B4-BE49-F238E27FC236}">
                <a16:creationId xmlns:a16="http://schemas.microsoft.com/office/drawing/2014/main" id="{C0C1AC64-E919-4D5E-9ADC-01048704F0C2}"/>
              </a:ext>
            </a:extLst>
          </p:cNvPr>
          <p:cNvSpPr/>
          <p:nvPr/>
        </p:nvSpPr>
        <p:spPr>
          <a:xfrm>
            <a:off x="2307593" y="3180379"/>
            <a:ext cx="2170053" cy="270843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Unterziel 2.1 – </a:t>
            </a:r>
            <a:r>
              <a:rPr lang="de-DE" sz="1000" dirty="0">
                <a:solidFill>
                  <a:schemeClr val="bg1"/>
                </a:solidFill>
                <a:latin typeface="Calibri Light" panose="020F0302020204030204" pitchFamily="34" charset="0"/>
                <a:cs typeface="Calibri Light" panose="020F0302020204030204" pitchFamily="34" charset="0"/>
              </a:rPr>
              <a:t>Weiterbildung für </a:t>
            </a:r>
          </a:p>
          <a:p>
            <a:r>
              <a:rPr lang="de-DE" sz="1000" dirty="0">
                <a:solidFill>
                  <a:schemeClr val="bg1"/>
                </a:solidFill>
                <a:latin typeface="Calibri Light" panose="020F0302020204030204" pitchFamily="34" charset="0"/>
                <a:cs typeface="Calibri Light" panose="020F0302020204030204" pitchFamily="34" charset="0"/>
              </a:rPr>
              <a:t>ehren- und hauptamtliche Museumsaktive</a:t>
            </a:r>
          </a:p>
          <a:p>
            <a:endParaRPr lang="de-DE" sz="600" dirty="0">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2.2 – </a:t>
            </a:r>
            <a:r>
              <a:rPr lang="de-DE" sz="1000" dirty="0">
                <a:solidFill>
                  <a:schemeClr val="bg1"/>
                </a:solidFill>
                <a:latin typeface="Calibri Light" panose="020F0302020204030204" pitchFamily="34" charset="0"/>
                <a:cs typeface="Calibri Light" panose="020F0302020204030204" pitchFamily="34" charset="0"/>
              </a:rPr>
              <a:t>Vermittlungsprogramme für junge Menschen im schulischen und außerschulischen Bereich</a:t>
            </a:r>
          </a:p>
          <a:p>
            <a:endParaRPr lang="de-DE" sz="600" dirty="0">
              <a:solidFill>
                <a:schemeClr val="bg1"/>
              </a:solidFill>
              <a:latin typeface="Calibri Light" panose="020F0302020204030204" pitchFamily="34" charset="0"/>
              <a:cs typeface="Calibri Light" panose="020F0302020204030204" pitchFamily="34" charset="0"/>
            </a:endParaRPr>
          </a:p>
          <a:p>
            <a:endParaRPr lang="de-DE" sz="600" dirty="0">
              <a:solidFill>
                <a:schemeClr val="bg1"/>
              </a:solidFill>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2.3 – </a:t>
            </a:r>
            <a:r>
              <a:rPr lang="de-DE" sz="1000" dirty="0">
                <a:solidFill>
                  <a:schemeClr val="bg1"/>
                </a:solidFill>
                <a:latin typeface="Calibri Light" panose="020F0302020204030204" pitchFamily="34" charset="0"/>
                <a:cs typeface="Calibri Light" panose="020F0302020204030204" pitchFamily="34" charset="0"/>
              </a:rPr>
              <a:t>Vermittlungsprogramme für neue Zielgruppen</a:t>
            </a:r>
          </a:p>
          <a:p>
            <a:endParaRPr lang="de-DE" sz="600" dirty="0">
              <a:solidFill>
                <a:schemeClr val="bg1"/>
              </a:solidFill>
              <a:latin typeface="Calibri Light" panose="020F0302020204030204" pitchFamily="34" charset="0"/>
              <a:cs typeface="Calibri Light" panose="020F0302020204030204" pitchFamily="34" charset="0"/>
            </a:endParaRPr>
          </a:p>
          <a:p>
            <a:endParaRPr lang="de-DE" sz="600" dirty="0">
              <a:solidFill>
                <a:schemeClr val="bg1"/>
              </a:solidFill>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2.4 – </a:t>
            </a:r>
            <a:r>
              <a:rPr lang="de-DE" sz="1000" dirty="0">
                <a:solidFill>
                  <a:schemeClr val="bg1"/>
                </a:solidFill>
                <a:latin typeface="Calibri Light" panose="020F0302020204030204" pitchFamily="34" charset="0"/>
                <a:cs typeface="Calibri Light" panose="020F0302020204030204" pitchFamily="34" charset="0"/>
              </a:rPr>
              <a:t>Weiterbildungs- und Vermittlungsprogramme für Entscheidungsträger*innen</a:t>
            </a:r>
          </a:p>
          <a:p>
            <a:endParaRPr lang="de-DE" sz="1000" dirty="0">
              <a:solidFill>
                <a:schemeClr val="bg1"/>
              </a:solidFill>
              <a:latin typeface="Calibri Light" panose="020F0302020204030204" pitchFamily="34" charset="0"/>
              <a:cs typeface="Calibri Light" panose="020F0302020204030204" pitchFamily="34" charset="0"/>
            </a:endParaRPr>
          </a:p>
        </p:txBody>
      </p:sp>
      <p:sp>
        <p:nvSpPr>
          <p:cNvPr id="15" name="Pfeil: nach rechts 14">
            <a:extLst>
              <a:ext uri="{FF2B5EF4-FFF2-40B4-BE49-F238E27FC236}">
                <a16:creationId xmlns:a16="http://schemas.microsoft.com/office/drawing/2014/main" id="{501D7671-9948-4B08-B87C-DC29CA812FE6}"/>
              </a:ext>
            </a:extLst>
          </p:cNvPr>
          <p:cNvSpPr/>
          <p:nvPr/>
        </p:nvSpPr>
        <p:spPr>
          <a:xfrm>
            <a:off x="1945449" y="2160640"/>
            <a:ext cx="315764" cy="405442"/>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6" name="Pfeil: nach rechts 15">
            <a:extLst>
              <a:ext uri="{FF2B5EF4-FFF2-40B4-BE49-F238E27FC236}">
                <a16:creationId xmlns:a16="http://schemas.microsoft.com/office/drawing/2014/main" id="{6E91DECD-1B38-43D4-A1E5-B2F5866C6292}"/>
              </a:ext>
            </a:extLst>
          </p:cNvPr>
          <p:cNvSpPr/>
          <p:nvPr/>
        </p:nvSpPr>
        <p:spPr>
          <a:xfrm>
            <a:off x="1964549" y="4320673"/>
            <a:ext cx="315764" cy="405442"/>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8" name="Textfeld 17">
            <a:extLst>
              <a:ext uri="{FF2B5EF4-FFF2-40B4-BE49-F238E27FC236}">
                <a16:creationId xmlns:a16="http://schemas.microsoft.com/office/drawing/2014/main" id="{29CA3D18-2A6F-4F0F-9F89-6BA2DC3B05C7}"/>
              </a:ext>
            </a:extLst>
          </p:cNvPr>
          <p:cNvSpPr txBox="1"/>
          <p:nvPr/>
        </p:nvSpPr>
        <p:spPr>
          <a:xfrm>
            <a:off x="1487523" y="2160640"/>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1</a:t>
            </a:r>
          </a:p>
        </p:txBody>
      </p:sp>
      <p:sp>
        <p:nvSpPr>
          <p:cNvPr id="19" name="Textfeld 18">
            <a:extLst>
              <a:ext uri="{FF2B5EF4-FFF2-40B4-BE49-F238E27FC236}">
                <a16:creationId xmlns:a16="http://schemas.microsoft.com/office/drawing/2014/main" id="{1A342D39-6C6F-48CA-906A-FD9E1387CBBD}"/>
              </a:ext>
            </a:extLst>
          </p:cNvPr>
          <p:cNvSpPr txBox="1"/>
          <p:nvPr/>
        </p:nvSpPr>
        <p:spPr>
          <a:xfrm>
            <a:off x="1486400" y="4365470"/>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2</a:t>
            </a:r>
          </a:p>
        </p:txBody>
      </p:sp>
      <p:sp>
        <p:nvSpPr>
          <p:cNvPr id="20" name="Textfeld 19">
            <a:extLst>
              <a:ext uri="{FF2B5EF4-FFF2-40B4-BE49-F238E27FC236}">
                <a16:creationId xmlns:a16="http://schemas.microsoft.com/office/drawing/2014/main" id="{31E5DEC8-0C6A-42D5-824C-B44D4C88ECE3}"/>
              </a:ext>
            </a:extLst>
          </p:cNvPr>
          <p:cNvSpPr txBox="1"/>
          <p:nvPr/>
        </p:nvSpPr>
        <p:spPr>
          <a:xfrm>
            <a:off x="1495962" y="621102"/>
            <a:ext cx="9761509" cy="7078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e-AT" sz="4000" b="1" dirty="0">
                <a:latin typeface="Calibri Light" panose="020F0302020204030204" pitchFamily="34" charset="0"/>
                <a:cs typeface="Calibri Light" panose="020F0302020204030204" pitchFamily="34" charset="0"/>
              </a:rPr>
              <a:t>Ziele 2019++</a:t>
            </a:r>
          </a:p>
        </p:txBody>
      </p:sp>
      <p:sp>
        <p:nvSpPr>
          <p:cNvPr id="11" name="Rechteck 10">
            <a:extLst>
              <a:ext uri="{FF2B5EF4-FFF2-40B4-BE49-F238E27FC236}">
                <a16:creationId xmlns:a16="http://schemas.microsoft.com/office/drawing/2014/main" id="{BBD15107-D362-4260-BDB4-EDB69E0C2A4E}"/>
              </a:ext>
            </a:extLst>
          </p:cNvPr>
          <p:cNvSpPr/>
          <p:nvPr/>
        </p:nvSpPr>
        <p:spPr>
          <a:xfrm>
            <a:off x="4746861" y="1428959"/>
            <a:ext cx="6499823"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Gemeinsame Exkursionen zu Best Practice Beispielen, Projekt Eisenwurzen Archiv &amp; Depot, gemeinsam Ausstellungen entwickeln und umsetzen, Museumsstandorte gemeinsam entwickeln, Zielgruppenanalyse</a:t>
            </a:r>
          </a:p>
        </p:txBody>
      </p:sp>
      <p:sp>
        <p:nvSpPr>
          <p:cNvPr id="12" name="Rechteck 11">
            <a:extLst>
              <a:ext uri="{FF2B5EF4-FFF2-40B4-BE49-F238E27FC236}">
                <a16:creationId xmlns:a16="http://schemas.microsoft.com/office/drawing/2014/main" id="{D4419924-5164-46A4-9286-5D1ED88EA682}"/>
              </a:ext>
            </a:extLst>
          </p:cNvPr>
          <p:cNvSpPr/>
          <p:nvPr/>
        </p:nvSpPr>
        <p:spPr>
          <a:xfrm>
            <a:off x="4746861" y="1910232"/>
            <a:ext cx="6499823" cy="55399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Leitfaden Kommunikationsstrategie zusammen mit den  Vereinsmitgliedern entwickeln, Stabstelle für Kommunikationsarbeit nötig, analoge &amp; digitale Kommunikation umfasst auch Zusammenarbeit mit Gemeinden und Tourismusverbänden, Präsentationsfolder, Website unterstützen Kommunikation, Entwicklung 2019 – Umsetzung 2020</a:t>
            </a:r>
          </a:p>
        </p:txBody>
      </p:sp>
      <p:sp>
        <p:nvSpPr>
          <p:cNvPr id="13" name="Rechteck 12">
            <a:extLst>
              <a:ext uri="{FF2B5EF4-FFF2-40B4-BE49-F238E27FC236}">
                <a16:creationId xmlns:a16="http://schemas.microsoft.com/office/drawing/2014/main" id="{87B0445D-F041-4B80-AC0A-AE0862574E54}"/>
              </a:ext>
            </a:extLst>
          </p:cNvPr>
          <p:cNvSpPr/>
          <p:nvPr/>
        </p:nvSpPr>
        <p:spPr>
          <a:xfrm>
            <a:off x="4746862" y="2553539"/>
            <a:ext cx="6499822" cy="553998"/>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Stammtische (2-4/ Jahr) – gegenseitiges Kennenlernen, kennenlernen der Museen  &amp; Vernetzen auch mit BürgermeisterInnen und Kulturausschussmitgliedern, jährliche Exkursion zu einem anderen Museumsnetzwerk mit speziellem Thema zum Lernen für uns</a:t>
            </a:r>
          </a:p>
        </p:txBody>
      </p:sp>
      <p:sp>
        <p:nvSpPr>
          <p:cNvPr id="14" name="Pfeil: nach rechts 13">
            <a:extLst>
              <a:ext uri="{FF2B5EF4-FFF2-40B4-BE49-F238E27FC236}">
                <a16:creationId xmlns:a16="http://schemas.microsoft.com/office/drawing/2014/main" id="{C58DEF57-38D5-4E32-BF3F-329A64824EA4}"/>
              </a:ext>
            </a:extLst>
          </p:cNvPr>
          <p:cNvSpPr/>
          <p:nvPr/>
        </p:nvSpPr>
        <p:spPr>
          <a:xfrm>
            <a:off x="4396178" y="1429605"/>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7" name="Pfeil: nach rechts 16">
            <a:extLst>
              <a:ext uri="{FF2B5EF4-FFF2-40B4-BE49-F238E27FC236}">
                <a16:creationId xmlns:a16="http://schemas.microsoft.com/office/drawing/2014/main" id="{1369A056-FB83-4843-BD40-D5BAC0C413E2}"/>
              </a:ext>
            </a:extLst>
          </p:cNvPr>
          <p:cNvSpPr/>
          <p:nvPr/>
        </p:nvSpPr>
        <p:spPr>
          <a:xfrm>
            <a:off x="4420312" y="1984510"/>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1" name="Pfeil: nach rechts 20">
            <a:extLst>
              <a:ext uri="{FF2B5EF4-FFF2-40B4-BE49-F238E27FC236}">
                <a16:creationId xmlns:a16="http://schemas.microsoft.com/office/drawing/2014/main" id="{184D2AB5-3F75-4E79-B5AB-9DBFBB065ED7}"/>
              </a:ext>
            </a:extLst>
          </p:cNvPr>
          <p:cNvSpPr/>
          <p:nvPr/>
        </p:nvSpPr>
        <p:spPr>
          <a:xfrm>
            <a:off x="4401137" y="2597039"/>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2" name="Rechteck 21">
            <a:extLst>
              <a:ext uri="{FF2B5EF4-FFF2-40B4-BE49-F238E27FC236}">
                <a16:creationId xmlns:a16="http://schemas.microsoft.com/office/drawing/2014/main" id="{DF8796C8-2B41-40CA-BBD6-74098F883B87}"/>
              </a:ext>
            </a:extLst>
          </p:cNvPr>
          <p:cNvSpPr/>
          <p:nvPr/>
        </p:nvSpPr>
        <p:spPr>
          <a:xfrm>
            <a:off x="4748083" y="3177044"/>
            <a:ext cx="6499823" cy="553998"/>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Ein jährliches Weiterbildungsprogramm für </a:t>
            </a:r>
            <a:r>
              <a:rPr lang="de-DE" sz="1000" dirty="0" err="1">
                <a:latin typeface="Calibri Light" panose="020F0302020204030204" pitchFamily="34" charset="0"/>
                <a:cs typeface="Calibri Light" panose="020F0302020204030204" pitchFamily="34" charset="0"/>
              </a:rPr>
              <a:t>MuseumsmitarbeiterInnen</a:t>
            </a:r>
            <a:r>
              <a:rPr lang="de-DE" sz="1000" dirty="0">
                <a:latin typeface="Calibri Light" panose="020F0302020204030204" pitchFamily="34" charset="0"/>
                <a:cs typeface="Calibri Light" panose="020F0302020204030204" pitchFamily="34" charset="0"/>
              </a:rPr>
              <a:t> in Zusammenarbeit mit dem Museumsverbund OÖ, Themen = professionelle Vermittlungsangebote, Finanzierung, Archivierung,………, Bewerbung der Angebote des Museumsverbundes OÖ bei den Mitgliedern, Schulungen durch Wissensträger des Vereins,…. </a:t>
            </a:r>
          </a:p>
        </p:txBody>
      </p:sp>
      <p:sp>
        <p:nvSpPr>
          <p:cNvPr id="23" name="Pfeil: nach rechts 22">
            <a:extLst>
              <a:ext uri="{FF2B5EF4-FFF2-40B4-BE49-F238E27FC236}">
                <a16:creationId xmlns:a16="http://schemas.microsoft.com/office/drawing/2014/main" id="{57225B3E-F095-4346-9E59-97F391D31047}"/>
              </a:ext>
            </a:extLst>
          </p:cNvPr>
          <p:cNvSpPr/>
          <p:nvPr/>
        </p:nvSpPr>
        <p:spPr>
          <a:xfrm>
            <a:off x="4421535" y="3221297"/>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C94657E4-0126-4A09-B2ED-F2E2A744F25E}"/>
              </a:ext>
            </a:extLst>
          </p:cNvPr>
          <p:cNvSpPr/>
          <p:nvPr/>
        </p:nvSpPr>
        <p:spPr>
          <a:xfrm>
            <a:off x="4748085" y="3783865"/>
            <a:ext cx="6499823" cy="40011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Heimatkunde-update als unser Vermittlungsangebot für Volksschulen (Erweiterung und Reaktivierung des „Steyrtal-Junior Arbeitsheftes für Kinder“. Gemeinsame Entwicklung von Vermittlungsprogrammen mit </a:t>
            </a:r>
            <a:r>
              <a:rPr lang="de-DE" sz="1000" dirty="0" err="1">
                <a:latin typeface="Calibri Light" panose="020F0302020204030204" pitchFamily="34" charset="0"/>
                <a:cs typeface="Calibri Light" panose="020F0302020204030204" pitchFamily="34" charset="0"/>
              </a:rPr>
              <a:t>HTL`s</a:t>
            </a:r>
            <a:r>
              <a:rPr lang="de-DE" sz="1000" dirty="0">
                <a:latin typeface="Calibri Light" panose="020F0302020204030204" pitchFamily="34" charset="0"/>
                <a:cs typeface="Calibri Light" panose="020F0302020204030204" pitchFamily="34" charset="0"/>
              </a:rPr>
              <a:t> </a:t>
            </a:r>
          </a:p>
        </p:txBody>
      </p:sp>
      <p:sp>
        <p:nvSpPr>
          <p:cNvPr id="26" name="Pfeil: nach rechts 25">
            <a:extLst>
              <a:ext uri="{FF2B5EF4-FFF2-40B4-BE49-F238E27FC236}">
                <a16:creationId xmlns:a16="http://schemas.microsoft.com/office/drawing/2014/main" id="{3F75BAB7-8A19-485F-A0FB-CD73570C3F87}"/>
              </a:ext>
            </a:extLst>
          </p:cNvPr>
          <p:cNvSpPr/>
          <p:nvPr/>
        </p:nvSpPr>
        <p:spPr>
          <a:xfrm>
            <a:off x="4387909" y="3833826"/>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796B5B96-7CB7-44EC-800B-39A8FC314B80}"/>
              </a:ext>
            </a:extLst>
          </p:cNvPr>
          <p:cNvSpPr/>
          <p:nvPr/>
        </p:nvSpPr>
        <p:spPr>
          <a:xfrm>
            <a:off x="4757648" y="4264735"/>
            <a:ext cx="6499823" cy="861774"/>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Lehrlinge und ehemalige, gerade pensionierte Mitarbeiter der regionalen, metallverarbeitenden Gewerbe- und/oder Industriebetriebe sollen mittels eines Zeitzeugenprojektes und anderen neuen Vermittlungsprogrammen als Mitarbeiter und Besucher für die Museen gewonnen werden. Industrie 1.0 Erfahrung soll Einzug in die Museen finden und eine breite Öffentlichkeit in den sozialen Medien und der regionalen Presse finden. Ebenso sollen die Besucher der Region (Radtouristen, Wanderer,…) mittels Geheimtipps und Geheimrouten verstärkt für die Museen interessiert werden.</a:t>
            </a:r>
          </a:p>
        </p:txBody>
      </p:sp>
      <p:sp>
        <p:nvSpPr>
          <p:cNvPr id="28" name="Pfeil: nach rechts 27">
            <a:extLst>
              <a:ext uri="{FF2B5EF4-FFF2-40B4-BE49-F238E27FC236}">
                <a16:creationId xmlns:a16="http://schemas.microsoft.com/office/drawing/2014/main" id="{09F094C5-7FD3-4056-B89A-AD447037E4D6}"/>
              </a:ext>
            </a:extLst>
          </p:cNvPr>
          <p:cNvSpPr/>
          <p:nvPr/>
        </p:nvSpPr>
        <p:spPr>
          <a:xfrm>
            <a:off x="4387909" y="4673257"/>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F752519-2F1D-431B-B00D-E0C2D11AF5E3}"/>
              </a:ext>
            </a:extLst>
          </p:cNvPr>
          <p:cNvSpPr/>
          <p:nvPr/>
        </p:nvSpPr>
        <p:spPr>
          <a:xfrm>
            <a:off x="4757648" y="5193301"/>
            <a:ext cx="6499823" cy="70788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Weiterbildungsprogramme und Aktivitäten für die </a:t>
            </a:r>
            <a:r>
              <a:rPr lang="de-DE" sz="1000" dirty="0" err="1">
                <a:latin typeface="Calibri Light" panose="020F0302020204030204" pitchFamily="34" charset="0"/>
                <a:cs typeface="Calibri Light" panose="020F0302020204030204" pitchFamily="34" charset="0"/>
              </a:rPr>
              <a:t>EntscheidungsträgerInnen</a:t>
            </a:r>
            <a:r>
              <a:rPr lang="de-DE" sz="1000" dirty="0">
                <a:latin typeface="Calibri Light" panose="020F0302020204030204" pitchFamily="34" charset="0"/>
                <a:cs typeface="Calibri Light" panose="020F0302020204030204" pitchFamily="34" charset="0"/>
              </a:rPr>
              <a:t> in den Mitgliedsgemeinden und der regionalen Politik zum besseren Verständnis ihrer Museen und der Museumsarbeit (identitätsstiftender Charakter, Finanzierung, Renovierung, Nutzungspotentiale, Umwegrentabilität, Imagebildung), Fachexkursionen, Fachreferate, Coaching der Gemeinden bei konkreten Museumsprojekten (Z.B. Renovierungsprojekte) </a:t>
            </a:r>
          </a:p>
        </p:txBody>
      </p:sp>
      <p:sp>
        <p:nvSpPr>
          <p:cNvPr id="30" name="Pfeil: nach rechts 29">
            <a:extLst>
              <a:ext uri="{FF2B5EF4-FFF2-40B4-BE49-F238E27FC236}">
                <a16:creationId xmlns:a16="http://schemas.microsoft.com/office/drawing/2014/main" id="{DE9338ED-30D4-40A1-AC95-C55D762E9761}"/>
              </a:ext>
            </a:extLst>
          </p:cNvPr>
          <p:cNvSpPr/>
          <p:nvPr/>
        </p:nvSpPr>
        <p:spPr>
          <a:xfrm>
            <a:off x="4394430" y="5305279"/>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648819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59754CD4-26ED-4D0F-B571-D5AB7378535F}"/>
              </a:ext>
            </a:extLst>
          </p:cNvPr>
          <p:cNvPicPr>
            <a:picLocks noChangeAspect="1"/>
          </p:cNvPicPr>
          <p:nvPr/>
        </p:nvPicPr>
        <p:blipFill>
          <a:blip r:embed="rId2"/>
          <a:stretch>
            <a:fillRect/>
          </a:stretch>
        </p:blipFill>
        <p:spPr>
          <a:xfrm>
            <a:off x="1121434" y="474198"/>
            <a:ext cx="10368950" cy="5481660"/>
          </a:xfrm>
          <a:prstGeom prst="rect">
            <a:avLst/>
          </a:prstGeom>
        </p:spPr>
      </p:pic>
      <p:pic>
        <p:nvPicPr>
          <p:cNvPr id="7" name="Grafik 6">
            <a:extLst>
              <a:ext uri="{FF2B5EF4-FFF2-40B4-BE49-F238E27FC236}">
                <a16:creationId xmlns:a16="http://schemas.microsoft.com/office/drawing/2014/main" id="{9CB1BDBA-D94F-4543-91B0-DA151A7E646F}"/>
              </a:ext>
            </a:extLst>
          </p:cNvPr>
          <p:cNvPicPr>
            <a:picLocks noChangeAspect="1"/>
          </p:cNvPicPr>
          <p:nvPr/>
        </p:nvPicPr>
        <p:blipFill>
          <a:blip r:embed="rId2"/>
          <a:stretch>
            <a:fillRect/>
          </a:stretch>
        </p:blipFill>
        <p:spPr>
          <a:xfrm>
            <a:off x="1121434" y="229061"/>
            <a:ext cx="10368950" cy="5481660"/>
          </a:xfrm>
          <a:prstGeom prst="rect">
            <a:avLst/>
          </a:prstGeom>
        </p:spPr>
      </p:pic>
      <p:sp>
        <p:nvSpPr>
          <p:cNvPr id="2" name="Rechteck 1">
            <a:extLst>
              <a:ext uri="{FF2B5EF4-FFF2-40B4-BE49-F238E27FC236}">
                <a16:creationId xmlns:a16="http://schemas.microsoft.com/office/drawing/2014/main" id="{8115BE33-9847-4D3B-9147-51201641BA44}"/>
              </a:ext>
            </a:extLst>
          </p:cNvPr>
          <p:cNvSpPr/>
          <p:nvPr/>
        </p:nvSpPr>
        <p:spPr>
          <a:xfrm>
            <a:off x="2254370" y="1621272"/>
            <a:ext cx="2154099" cy="1261884"/>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Unterziel 3.1 – </a:t>
            </a:r>
            <a:r>
              <a:rPr lang="de-DE" sz="1000" dirty="0">
                <a:solidFill>
                  <a:schemeClr val="bg1"/>
                </a:solidFill>
                <a:latin typeface="Calibri Light" panose="020F0302020204030204" pitchFamily="34" charset="0"/>
                <a:cs typeface="Calibri Light" panose="020F0302020204030204" pitchFamily="34" charset="0"/>
              </a:rPr>
              <a:t>Entwicklung von Begegnungsformaten für Einheimische, Zugezogene und Reisende</a:t>
            </a:r>
          </a:p>
          <a:p>
            <a:endParaRPr lang="de-DE" sz="600" dirty="0">
              <a:solidFill>
                <a:schemeClr val="bg1"/>
              </a:solidFill>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3.2 – </a:t>
            </a:r>
            <a:r>
              <a:rPr lang="de-DE" sz="1000" dirty="0">
                <a:solidFill>
                  <a:schemeClr val="bg1"/>
                </a:solidFill>
                <a:latin typeface="Calibri Light" panose="020F0302020204030204" pitchFamily="34" charset="0"/>
                <a:cs typeface="Calibri Light" panose="020F0302020204030204" pitchFamily="34" charset="0"/>
              </a:rPr>
              <a:t>Vernetzung der Bewohner*innen über die Schnittstelle Museum</a:t>
            </a:r>
          </a:p>
        </p:txBody>
      </p:sp>
      <p:sp>
        <p:nvSpPr>
          <p:cNvPr id="3" name="Rechteck 2">
            <a:extLst>
              <a:ext uri="{FF2B5EF4-FFF2-40B4-BE49-F238E27FC236}">
                <a16:creationId xmlns:a16="http://schemas.microsoft.com/office/drawing/2014/main" id="{82B6E5B7-46C7-40AE-A98E-4C42ECA1B24A}"/>
              </a:ext>
            </a:extLst>
          </p:cNvPr>
          <p:cNvSpPr/>
          <p:nvPr/>
        </p:nvSpPr>
        <p:spPr>
          <a:xfrm>
            <a:off x="2233981" y="3180360"/>
            <a:ext cx="2174488" cy="218521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Unterziel 4.1 – </a:t>
            </a:r>
            <a:r>
              <a:rPr lang="de-DE" sz="1000" dirty="0">
                <a:solidFill>
                  <a:schemeClr val="bg1"/>
                </a:solidFill>
                <a:latin typeface="Calibri Light" panose="020F0302020204030204" pitchFamily="34" charset="0"/>
                <a:cs typeface="Calibri Light" panose="020F0302020204030204" pitchFamily="34" charset="0"/>
              </a:rPr>
              <a:t>Aufbau von strategischen Kooperationen mit den Tourismusverbänden</a:t>
            </a:r>
          </a:p>
          <a:p>
            <a:endParaRPr lang="de-DE" sz="600" dirty="0">
              <a:solidFill>
                <a:schemeClr val="bg1"/>
              </a:solidFill>
              <a:latin typeface="Calibri Light" panose="020F0302020204030204" pitchFamily="34" charset="0"/>
              <a:cs typeface="Calibri Light" panose="020F0302020204030204" pitchFamily="34" charset="0"/>
            </a:endParaRPr>
          </a:p>
          <a:p>
            <a:endParaRPr lang="de-DE" sz="600" dirty="0">
              <a:solidFill>
                <a:schemeClr val="bg1"/>
              </a:solidFill>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4.2 – </a:t>
            </a:r>
            <a:r>
              <a:rPr lang="de-DE" sz="1000" dirty="0">
                <a:latin typeface="Calibri Light" panose="020F0302020204030204" pitchFamily="34" charset="0"/>
                <a:cs typeface="Calibri Light" panose="020F0302020204030204" pitchFamily="34" charset="0"/>
              </a:rPr>
              <a:t>Schaffung von Synergien mit metallverarbeitenden Großbetrieben</a:t>
            </a:r>
          </a:p>
          <a:p>
            <a:endParaRPr lang="de-DE" sz="600" dirty="0">
              <a:latin typeface="Calibri Light" panose="020F0302020204030204" pitchFamily="34" charset="0"/>
              <a:cs typeface="Calibri Light" panose="020F0302020204030204" pitchFamily="34" charset="0"/>
            </a:endParaRPr>
          </a:p>
          <a:p>
            <a:endParaRPr lang="de-DE" sz="600" dirty="0">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4.3 – </a:t>
            </a:r>
            <a:r>
              <a:rPr lang="de-DE" sz="1000" dirty="0">
                <a:latin typeface="Calibri Light" panose="020F0302020204030204" pitchFamily="34" charset="0"/>
                <a:cs typeface="Calibri Light" panose="020F0302020204030204" pitchFamily="34" charset="0"/>
              </a:rPr>
              <a:t>Bewusstsein für das Wirtschaftssystem Museum schaffen</a:t>
            </a:r>
          </a:p>
          <a:p>
            <a:endParaRPr lang="de-DE" sz="600" dirty="0">
              <a:latin typeface="Calibri Light" panose="020F0302020204030204" pitchFamily="34" charset="0"/>
              <a:cs typeface="Calibri Light" panose="020F0302020204030204" pitchFamily="34" charset="0"/>
            </a:endParaRPr>
          </a:p>
          <a:p>
            <a:endParaRPr lang="de-DE" sz="600" dirty="0">
              <a:latin typeface="Calibri Light" panose="020F0302020204030204" pitchFamily="34" charset="0"/>
              <a:cs typeface="Calibri Light" panose="020F0302020204030204" pitchFamily="34" charset="0"/>
            </a:endParaRPr>
          </a:p>
          <a:p>
            <a:r>
              <a:rPr lang="de-DE" sz="1000" b="1" dirty="0">
                <a:solidFill>
                  <a:srgbClr val="FFFF00"/>
                </a:solidFill>
                <a:latin typeface="Calibri Light" panose="020F0302020204030204" pitchFamily="34" charset="0"/>
                <a:cs typeface="Calibri Light" panose="020F0302020204030204" pitchFamily="34" charset="0"/>
              </a:rPr>
              <a:t>Unterziel 4.4 – </a:t>
            </a:r>
            <a:r>
              <a:rPr lang="de-DE" sz="1000" dirty="0">
                <a:latin typeface="Calibri Light" panose="020F0302020204030204" pitchFamily="34" charset="0"/>
                <a:cs typeface="Calibri Light" panose="020F0302020204030204" pitchFamily="34" charset="0"/>
              </a:rPr>
              <a:t>Vernetzung mit dem regionalen Handwerk ermöglichen</a:t>
            </a:r>
          </a:p>
        </p:txBody>
      </p:sp>
      <p:sp>
        <p:nvSpPr>
          <p:cNvPr id="6" name="Textfeld 5">
            <a:extLst>
              <a:ext uri="{FF2B5EF4-FFF2-40B4-BE49-F238E27FC236}">
                <a16:creationId xmlns:a16="http://schemas.microsoft.com/office/drawing/2014/main" id="{2BEE6C75-C64C-4753-94AD-3915D3758EA0}"/>
              </a:ext>
            </a:extLst>
          </p:cNvPr>
          <p:cNvSpPr txBox="1"/>
          <p:nvPr/>
        </p:nvSpPr>
        <p:spPr>
          <a:xfrm>
            <a:off x="1495962" y="621102"/>
            <a:ext cx="9761509" cy="70788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e-AT" sz="4000" b="1" dirty="0">
                <a:latin typeface="Calibri Light" panose="020F0302020204030204" pitchFamily="34" charset="0"/>
                <a:cs typeface="Calibri Light" panose="020F0302020204030204" pitchFamily="34" charset="0"/>
              </a:rPr>
              <a:t>Ziele 2019++</a:t>
            </a:r>
          </a:p>
        </p:txBody>
      </p:sp>
      <p:sp>
        <p:nvSpPr>
          <p:cNvPr id="11" name="Pfeil: nach rechts 10">
            <a:extLst>
              <a:ext uri="{FF2B5EF4-FFF2-40B4-BE49-F238E27FC236}">
                <a16:creationId xmlns:a16="http://schemas.microsoft.com/office/drawing/2014/main" id="{097D46E0-C301-459A-ADCE-FD3F8D9B35AE}"/>
              </a:ext>
            </a:extLst>
          </p:cNvPr>
          <p:cNvSpPr/>
          <p:nvPr/>
        </p:nvSpPr>
        <p:spPr>
          <a:xfrm>
            <a:off x="1845925" y="3873216"/>
            <a:ext cx="315764" cy="405442"/>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2" name="Pfeil: nach rechts 11">
            <a:extLst>
              <a:ext uri="{FF2B5EF4-FFF2-40B4-BE49-F238E27FC236}">
                <a16:creationId xmlns:a16="http://schemas.microsoft.com/office/drawing/2014/main" id="{63FB677E-110C-4675-8B31-95DB47CC5571}"/>
              </a:ext>
            </a:extLst>
          </p:cNvPr>
          <p:cNvSpPr/>
          <p:nvPr/>
        </p:nvSpPr>
        <p:spPr>
          <a:xfrm>
            <a:off x="1845925" y="1987895"/>
            <a:ext cx="315764" cy="405442"/>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16" name="Textfeld 15">
            <a:extLst>
              <a:ext uri="{FF2B5EF4-FFF2-40B4-BE49-F238E27FC236}">
                <a16:creationId xmlns:a16="http://schemas.microsoft.com/office/drawing/2014/main" id="{7DEA3D77-D7B6-44A7-8DF1-2985EF15BE33}"/>
              </a:ext>
            </a:extLst>
          </p:cNvPr>
          <p:cNvSpPr txBox="1"/>
          <p:nvPr/>
        </p:nvSpPr>
        <p:spPr>
          <a:xfrm>
            <a:off x="1383258" y="1987895"/>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3</a:t>
            </a:r>
          </a:p>
        </p:txBody>
      </p:sp>
      <p:sp>
        <p:nvSpPr>
          <p:cNvPr id="17" name="Textfeld 16">
            <a:extLst>
              <a:ext uri="{FF2B5EF4-FFF2-40B4-BE49-F238E27FC236}">
                <a16:creationId xmlns:a16="http://schemas.microsoft.com/office/drawing/2014/main" id="{4454165D-CEFD-47B3-AD10-78EED552F9ED}"/>
              </a:ext>
            </a:extLst>
          </p:cNvPr>
          <p:cNvSpPr txBox="1"/>
          <p:nvPr/>
        </p:nvSpPr>
        <p:spPr>
          <a:xfrm>
            <a:off x="1376818" y="3870924"/>
            <a:ext cx="39681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de-AT" b="1" dirty="0">
                <a:solidFill>
                  <a:schemeClr val="tx1"/>
                </a:solidFill>
              </a:rPr>
              <a:t>4</a:t>
            </a:r>
          </a:p>
        </p:txBody>
      </p:sp>
      <p:sp>
        <p:nvSpPr>
          <p:cNvPr id="20" name="Rechteck 19">
            <a:extLst>
              <a:ext uri="{FF2B5EF4-FFF2-40B4-BE49-F238E27FC236}">
                <a16:creationId xmlns:a16="http://schemas.microsoft.com/office/drawing/2014/main" id="{A55F1C0F-75B8-4A2A-8CA0-70BCC6C85C48}"/>
              </a:ext>
            </a:extLst>
          </p:cNvPr>
          <p:cNvSpPr/>
          <p:nvPr/>
        </p:nvSpPr>
        <p:spPr>
          <a:xfrm>
            <a:off x="4746859" y="1621272"/>
            <a:ext cx="6499823" cy="861774"/>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professionelles Storytelling mit authentischen Persönlichkeiten, aufzeichnen auf </a:t>
            </a:r>
            <a:r>
              <a:rPr lang="de-DE" sz="1000" dirty="0" err="1">
                <a:latin typeface="Calibri Light" panose="020F0302020204030204" pitchFamily="34" charset="0"/>
                <a:cs typeface="Calibri Light" panose="020F0302020204030204" pitchFamily="34" charset="0"/>
              </a:rPr>
              <a:t>youtube</a:t>
            </a:r>
            <a:r>
              <a:rPr lang="de-DE" sz="1000" dirty="0">
                <a:latin typeface="Calibri Light" panose="020F0302020204030204" pitchFamily="34" charset="0"/>
                <a:cs typeface="Calibri Light" panose="020F0302020204030204" pitchFamily="34" charset="0"/>
              </a:rPr>
              <a:t> und Publikation in sozialen Medien, mediale Publikationen, Themenhefte. Kooperation mit Historikern, Videomachern und Zeitungen, ein Eventformat wird entwickelt, z.B. Generationenkaffee, Generationen im Museum, Museumskaffee, Lange Nacht der Geschichtenerzähler – auch mit Geschichten aus dem 21. Jahrhundert. Außerdem  Unterkünfte und Gastroangebote mit Begegnungscharakter, </a:t>
            </a:r>
            <a:r>
              <a:rPr lang="de-DE" sz="1000" dirty="0" err="1">
                <a:latin typeface="Calibri Light" panose="020F0302020204030204" pitchFamily="34" charset="0"/>
                <a:cs typeface="Calibri Light" panose="020F0302020204030204" pitchFamily="34" charset="0"/>
              </a:rPr>
              <a:t>creative</a:t>
            </a:r>
            <a:r>
              <a:rPr lang="de-DE" sz="1000" dirty="0">
                <a:latin typeface="Calibri Light" panose="020F0302020204030204" pitchFamily="34" charset="0"/>
                <a:cs typeface="Calibri Light" panose="020F0302020204030204" pitchFamily="34" charset="0"/>
              </a:rPr>
              <a:t>- and slow </a:t>
            </a:r>
            <a:r>
              <a:rPr lang="de-DE" sz="1000" dirty="0" err="1">
                <a:latin typeface="Calibri Light" panose="020F0302020204030204" pitchFamily="34" charset="0"/>
                <a:cs typeface="Calibri Light" panose="020F0302020204030204" pitchFamily="34" charset="0"/>
              </a:rPr>
              <a:t>tourism</a:t>
            </a:r>
            <a:endParaRPr lang="de-DE" sz="1000" dirty="0">
              <a:latin typeface="Calibri Light" panose="020F0302020204030204" pitchFamily="34" charset="0"/>
              <a:cs typeface="Calibri Light" panose="020F0302020204030204" pitchFamily="34" charset="0"/>
            </a:endParaRPr>
          </a:p>
        </p:txBody>
      </p:sp>
      <p:sp>
        <p:nvSpPr>
          <p:cNvPr id="21" name="Rechteck 20">
            <a:extLst>
              <a:ext uri="{FF2B5EF4-FFF2-40B4-BE49-F238E27FC236}">
                <a16:creationId xmlns:a16="http://schemas.microsoft.com/office/drawing/2014/main" id="{39101862-ACE5-4F13-8D61-3798336F1A4E}"/>
              </a:ext>
            </a:extLst>
          </p:cNvPr>
          <p:cNvSpPr/>
          <p:nvPr/>
        </p:nvSpPr>
        <p:spPr>
          <a:xfrm>
            <a:off x="4746858" y="2581877"/>
            <a:ext cx="6499823" cy="246221"/>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Museen mit räumlichen Anpassungen zu örtlichen Begegnungszentren/ Begegnungsorten machen </a:t>
            </a:r>
          </a:p>
        </p:txBody>
      </p:sp>
      <p:sp>
        <p:nvSpPr>
          <p:cNvPr id="22" name="Pfeil: nach rechts 21">
            <a:extLst>
              <a:ext uri="{FF2B5EF4-FFF2-40B4-BE49-F238E27FC236}">
                <a16:creationId xmlns:a16="http://schemas.microsoft.com/office/drawing/2014/main" id="{F0EEC70F-CDF2-417B-BF1E-02856FCEBD83}"/>
              </a:ext>
            </a:extLst>
          </p:cNvPr>
          <p:cNvSpPr/>
          <p:nvPr/>
        </p:nvSpPr>
        <p:spPr>
          <a:xfrm>
            <a:off x="4308990" y="1629738"/>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3" name="Pfeil: nach rechts 22">
            <a:extLst>
              <a:ext uri="{FF2B5EF4-FFF2-40B4-BE49-F238E27FC236}">
                <a16:creationId xmlns:a16="http://schemas.microsoft.com/office/drawing/2014/main" id="{6636849E-FD00-4AC6-A746-38391B3339F6}"/>
              </a:ext>
            </a:extLst>
          </p:cNvPr>
          <p:cNvSpPr/>
          <p:nvPr/>
        </p:nvSpPr>
        <p:spPr>
          <a:xfrm>
            <a:off x="4350284" y="2477714"/>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4" name="Rechteck 23">
            <a:extLst>
              <a:ext uri="{FF2B5EF4-FFF2-40B4-BE49-F238E27FC236}">
                <a16:creationId xmlns:a16="http://schemas.microsoft.com/office/drawing/2014/main" id="{DE4DC5F9-6299-43A9-B154-40EE5396E71E}"/>
              </a:ext>
            </a:extLst>
          </p:cNvPr>
          <p:cNvSpPr/>
          <p:nvPr/>
        </p:nvSpPr>
        <p:spPr>
          <a:xfrm>
            <a:off x="4746857" y="3180360"/>
            <a:ext cx="6499823" cy="553998"/>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Bindeglied zwischen Museen und Tourismusverbänden/ Nationalpark/ Landesausstellung 2021, Packages im Kultur- und auch im Wirtschaftstourismus werden gemeinsam entwickelt, die Museumshops professionalisieren ihre Angebote und kooperieren im Einkauf (Shop-Konzept), Eisenwurzen-Scouts unterstützen roten Faden durch die Region. </a:t>
            </a:r>
          </a:p>
        </p:txBody>
      </p:sp>
      <p:sp>
        <p:nvSpPr>
          <p:cNvPr id="25" name="Pfeil: nach rechts 24">
            <a:extLst>
              <a:ext uri="{FF2B5EF4-FFF2-40B4-BE49-F238E27FC236}">
                <a16:creationId xmlns:a16="http://schemas.microsoft.com/office/drawing/2014/main" id="{9381C862-BC87-47CF-9AE7-B93B6ABA1A85}"/>
              </a:ext>
            </a:extLst>
          </p:cNvPr>
          <p:cNvSpPr/>
          <p:nvPr/>
        </p:nvSpPr>
        <p:spPr>
          <a:xfrm>
            <a:off x="4328056" y="3232146"/>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6" name="Rechteck 25">
            <a:extLst>
              <a:ext uri="{FF2B5EF4-FFF2-40B4-BE49-F238E27FC236}">
                <a16:creationId xmlns:a16="http://schemas.microsoft.com/office/drawing/2014/main" id="{83905588-D506-46D7-A516-BDD1D3A2096D}"/>
              </a:ext>
            </a:extLst>
          </p:cNvPr>
          <p:cNvSpPr/>
          <p:nvPr/>
        </p:nvSpPr>
        <p:spPr>
          <a:xfrm>
            <a:off x="4746856" y="3812605"/>
            <a:ext cx="6499823" cy="40011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strategische Kooperationen aufgebaut auf das gemeinsame kulturelle Erbe, Sponsoringkonzept, gemeinsame Besuchsrouten für Wirtschaftstourismus entwickeln, Kooperation mit Betrieben für gemeinsame Musemsshop Objekte </a:t>
            </a:r>
          </a:p>
        </p:txBody>
      </p:sp>
      <p:sp>
        <p:nvSpPr>
          <p:cNvPr id="27" name="Pfeil: nach rechts 26">
            <a:extLst>
              <a:ext uri="{FF2B5EF4-FFF2-40B4-BE49-F238E27FC236}">
                <a16:creationId xmlns:a16="http://schemas.microsoft.com/office/drawing/2014/main" id="{41AEFC87-AF99-4D96-BFBD-F80B6C3122B6}"/>
              </a:ext>
            </a:extLst>
          </p:cNvPr>
          <p:cNvSpPr/>
          <p:nvPr/>
        </p:nvSpPr>
        <p:spPr>
          <a:xfrm>
            <a:off x="4308990" y="3817205"/>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28" name="Rechteck 27">
            <a:extLst>
              <a:ext uri="{FF2B5EF4-FFF2-40B4-BE49-F238E27FC236}">
                <a16:creationId xmlns:a16="http://schemas.microsoft.com/office/drawing/2014/main" id="{97AB43C6-C28D-4884-8585-30C33D04CFDA}"/>
              </a:ext>
            </a:extLst>
          </p:cNvPr>
          <p:cNvSpPr/>
          <p:nvPr/>
        </p:nvSpPr>
        <p:spPr>
          <a:xfrm>
            <a:off x="4757648" y="4327168"/>
            <a:ext cx="6499823" cy="40011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Factsheet Wertschöpfung Museen, Argumentationshilfe für Museumsverantwortliche schaffen, Öffentlichkeitsarbeit in der Region </a:t>
            </a:r>
          </a:p>
        </p:txBody>
      </p:sp>
      <p:sp>
        <p:nvSpPr>
          <p:cNvPr id="29" name="Pfeil: nach rechts 28">
            <a:extLst>
              <a:ext uri="{FF2B5EF4-FFF2-40B4-BE49-F238E27FC236}">
                <a16:creationId xmlns:a16="http://schemas.microsoft.com/office/drawing/2014/main" id="{94433B85-2B34-4BF8-843A-895B76F32A91}"/>
              </a:ext>
            </a:extLst>
          </p:cNvPr>
          <p:cNvSpPr/>
          <p:nvPr/>
        </p:nvSpPr>
        <p:spPr>
          <a:xfrm>
            <a:off x="4333233" y="4431765"/>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
        <p:nvSpPr>
          <p:cNvPr id="30" name="Rechteck 29">
            <a:extLst>
              <a:ext uri="{FF2B5EF4-FFF2-40B4-BE49-F238E27FC236}">
                <a16:creationId xmlns:a16="http://schemas.microsoft.com/office/drawing/2014/main" id="{8A12641F-1D7B-40DA-B412-855C3DF4A075}"/>
              </a:ext>
            </a:extLst>
          </p:cNvPr>
          <p:cNvSpPr/>
          <p:nvPr/>
        </p:nvSpPr>
        <p:spPr>
          <a:xfrm>
            <a:off x="4746855" y="4841731"/>
            <a:ext cx="6499823" cy="553998"/>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de-DE" sz="1000" b="1" dirty="0">
                <a:solidFill>
                  <a:srgbClr val="FFFF00"/>
                </a:solidFill>
                <a:latin typeface="Calibri Light" panose="020F0302020204030204" pitchFamily="34" charset="0"/>
                <a:cs typeface="Calibri Light" panose="020F0302020204030204" pitchFamily="34" charset="0"/>
              </a:rPr>
              <a:t>Projekte </a:t>
            </a:r>
            <a:r>
              <a:rPr lang="de-DE" sz="1000" dirty="0">
                <a:latin typeface="Calibri Light" panose="020F0302020204030204" pitchFamily="34" charset="0"/>
                <a:cs typeface="Calibri Light" panose="020F0302020204030204" pitchFamily="34" charset="0"/>
              </a:rPr>
              <a:t>– Event zusammen mit dem regionalen Handwerk veranstalten, gemeinsamer dezentraler Museumsshop mit Produkten aus dem regionalen Handwerk, Kooperation mit dem Steyr-Werke </a:t>
            </a:r>
            <a:r>
              <a:rPr lang="de-DE" sz="1000" dirty="0" err="1">
                <a:latin typeface="Calibri Light" panose="020F0302020204030204" pitchFamily="34" charset="0"/>
                <a:cs typeface="Calibri Light" panose="020F0302020204030204" pitchFamily="34" charset="0"/>
              </a:rPr>
              <a:t>Makerspace</a:t>
            </a:r>
            <a:r>
              <a:rPr lang="de-DE" sz="1000" dirty="0">
                <a:latin typeface="Calibri Light" panose="020F0302020204030204" pitchFamily="34" charset="0"/>
                <a:cs typeface="Calibri Light" panose="020F0302020204030204" pitchFamily="34" charset="0"/>
              </a:rPr>
              <a:t> oder Entwicklung eines eigenen, solchen Formats</a:t>
            </a:r>
          </a:p>
        </p:txBody>
      </p:sp>
      <p:sp>
        <p:nvSpPr>
          <p:cNvPr id="31" name="Pfeil: nach rechts 30">
            <a:extLst>
              <a:ext uri="{FF2B5EF4-FFF2-40B4-BE49-F238E27FC236}">
                <a16:creationId xmlns:a16="http://schemas.microsoft.com/office/drawing/2014/main" id="{7FE8FDF4-544B-4B46-8D99-B5EEF6271F8F}"/>
              </a:ext>
            </a:extLst>
          </p:cNvPr>
          <p:cNvSpPr/>
          <p:nvPr/>
        </p:nvSpPr>
        <p:spPr>
          <a:xfrm>
            <a:off x="4304015" y="4929985"/>
            <a:ext cx="315764" cy="405442"/>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190247942"/>
      </p:ext>
    </p:extLst>
  </p:cSld>
  <p:clrMapOvr>
    <a:masterClrMapping/>
  </p:clrMapOvr>
</p:sld>
</file>

<file path=ppt/theme/theme1.xml><?xml version="1.0" encoding="utf-8"?>
<a:theme xmlns:a="http://schemas.openxmlformats.org/drawingml/2006/main" name="Office-Design">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4308137_TF78646930.potx" id="{50A742DD-4876-47BE-B8F5-047EC325F734}" vid="{D83717AD-CD7E-4185-934F-486B68744015}"/>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DE6D2A-0A40-4DAB-B8AE-656243D6AB33}">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 ds:uri="http://purl.org/dc/elements/1.1/"/>
  </ds:schemaRefs>
</ds:datastoreItem>
</file>

<file path=customXml/itemProps2.xml><?xml version="1.0" encoding="utf-8"?>
<ds:datastoreItem xmlns:ds="http://schemas.openxmlformats.org/officeDocument/2006/customXml" ds:itemID="{CFE2D894-9887-4C6E-B664-EB7E082F34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A67AA4-7A39-4D54-84CA-5821BEF7F7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Reisepräsentation</Template>
  <TotalTime>0</TotalTime>
  <Words>1176</Words>
  <Application>Microsoft Office PowerPoint</Application>
  <PresentationFormat>Breitbild</PresentationFormat>
  <Paragraphs>97</Paragraphs>
  <Slides>8</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8</vt:i4>
      </vt:variant>
    </vt:vector>
  </HeadingPairs>
  <TitlesOfParts>
    <vt:vector size="16" baseType="lpstr">
      <vt:lpstr>Arial</vt:lpstr>
      <vt:lpstr>Calibri</vt:lpstr>
      <vt:lpstr>Calibri Light</vt:lpstr>
      <vt:lpstr>Gill Sans MT</vt:lpstr>
      <vt:lpstr>Gill Sans Nova Light</vt:lpstr>
      <vt:lpstr>Helvetica Light</vt:lpstr>
      <vt:lpstr>Source Sans Pro</vt:lpstr>
      <vt:lpstr>Office-Design</vt:lpstr>
      <vt:lpstr>Kulturregion Eisenwurzen Oberösterreich</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2019-09-26T09:00:28Z</dcterms:created>
  <dcterms:modified xsi:type="dcterms:W3CDTF">2022-04-11T14:29:10Z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